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62"/>
  </p:notesMasterIdLst>
  <p:sldIdLst>
    <p:sldId id="256" r:id="rId2"/>
    <p:sldId id="258" r:id="rId3"/>
    <p:sldId id="387" r:id="rId4"/>
    <p:sldId id="379" r:id="rId5"/>
    <p:sldId id="388" r:id="rId6"/>
    <p:sldId id="380" r:id="rId7"/>
    <p:sldId id="389" r:id="rId8"/>
    <p:sldId id="367" r:id="rId9"/>
    <p:sldId id="390" r:id="rId10"/>
    <p:sldId id="296" r:id="rId11"/>
    <p:sldId id="303" r:id="rId12"/>
    <p:sldId id="304" r:id="rId13"/>
    <p:sldId id="391" r:id="rId14"/>
    <p:sldId id="383" r:id="rId15"/>
    <p:sldId id="305" r:id="rId16"/>
    <p:sldId id="306" r:id="rId17"/>
    <p:sldId id="377" r:id="rId18"/>
    <p:sldId id="384" r:id="rId19"/>
    <p:sldId id="308" r:id="rId20"/>
    <p:sldId id="338" r:id="rId21"/>
    <p:sldId id="309" r:id="rId22"/>
    <p:sldId id="310" r:id="rId23"/>
    <p:sldId id="311" r:id="rId24"/>
    <p:sldId id="312" r:id="rId25"/>
    <p:sldId id="313" r:id="rId26"/>
    <p:sldId id="348" r:id="rId27"/>
    <p:sldId id="339" r:id="rId28"/>
    <p:sldId id="314" r:id="rId29"/>
    <p:sldId id="315" r:id="rId30"/>
    <p:sldId id="385" r:id="rId31"/>
    <p:sldId id="316" r:id="rId32"/>
    <p:sldId id="317" r:id="rId33"/>
    <p:sldId id="319" r:id="rId34"/>
    <p:sldId id="318" r:id="rId35"/>
    <p:sldId id="321" r:id="rId36"/>
    <p:sldId id="320" r:id="rId37"/>
    <p:sldId id="322" r:id="rId38"/>
    <p:sldId id="324" r:id="rId39"/>
    <p:sldId id="325" r:id="rId40"/>
    <p:sldId id="326" r:id="rId41"/>
    <p:sldId id="386" r:id="rId42"/>
    <p:sldId id="349" r:id="rId43"/>
    <p:sldId id="327" r:id="rId44"/>
    <p:sldId id="350" r:id="rId45"/>
    <p:sldId id="328" r:id="rId46"/>
    <p:sldId id="329" r:id="rId47"/>
    <p:sldId id="351" r:id="rId48"/>
    <p:sldId id="330" r:id="rId49"/>
    <p:sldId id="352" r:id="rId50"/>
    <p:sldId id="331" r:id="rId51"/>
    <p:sldId id="353" r:id="rId52"/>
    <p:sldId id="332" r:id="rId53"/>
    <p:sldId id="340" r:id="rId54"/>
    <p:sldId id="341" r:id="rId55"/>
    <p:sldId id="342" r:id="rId56"/>
    <p:sldId id="343" r:id="rId57"/>
    <p:sldId id="344" r:id="rId58"/>
    <p:sldId id="345" r:id="rId59"/>
    <p:sldId id="346" r:id="rId60"/>
    <p:sldId id="282" r:id="rId61"/>
  </p:sldIdLst>
  <p:sldSz cx="9144000" cy="5143500" type="screen16x9"/>
  <p:notesSz cx="6858000" cy="9144000"/>
  <p:embeddedFontLst>
    <p:embeddedFont>
      <p:font typeface="Fira Sans Extra Condensed Medium" panose="020B0603050000020004" pitchFamily="34" charset="0"/>
      <p:regular r:id="rId63"/>
      <p:bold r:id="rId64"/>
      <p:italic r:id="rId65"/>
      <p:boldItalic r:id="rId66"/>
    </p:embeddedFont>
    <p:embeddedFont>
      <p:font typeface="Fira Sans Extra Condensed SemiBold" panose="020B0603050000020004" pitchFamily="34" charset="0"/>
      <p:regular r:id="rId67"/>
      <p:bold r:id="rId68"/>
      <p:italic r:id="rId69"/>
      <p:boldItalic r:id="rId70"/>
    </p:embeddedFont>
    <p:embeddedFont>
      <p:font typeface="Roboto" panose="02000000000000000000" pitchFamily="2" charset="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55"/>
    <p:restoredTop sz="88528"/>
  </p:normalViewPr>
  <p:slideViewPr>
    <p:cSldViewPr snapToGrid="0">
      <p:cViewPr varScale="1">
        <p:scale>
          <a:sx n="266" d="100"/>
          <a:sy n="266" d="100"/>
        </p:scale>
        <p:origin x="14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4.fntdata"/><Relationship Id="rId74"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8F27E452-2427-77D9-1AFC-2EB9B3B02BF9}"/>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FD8A3343-F11F-9734-69D0-38E77F38E1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32E515F4-5448-4246-75BF-EF91F7BDF4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900556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A2AF8945-5A01-C6C5-24EC-7227A716209D}"/>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030282CD-6E3D-03E3-19D3-A80B21FBE9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982D6991-30FB-FFD6-9D0E-F2696C0447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69109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B68C75E3-4909-BCA1-89C2-3354E97D2769}"/>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4882134A-874D-79C1-4BEC-6362C02933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B1D7BCB9-1427-ADCC-FD81-6FB1EE9A2A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1621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0A6DFABA-652E-01CF-4433-6466E575D95D}"/>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F83C5B10-B66C-563E-EAEE-472133532A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E9148621-3BFB-6E29-6BA2-1FDCD614D25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19862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BF1B5F13-C6B1-4661-36CF-582698880CCB}"/>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268B5018-37E3-7936-F032-DD66F4F9BC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81681792-F188-2791-CDC6-A6927B923F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8913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3FBB5938-5A8B-B875-A7B5-8F98EE836874}"/>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14CAF8D9-9952-1C29-BB18-106C1D6FA1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2778F87C-9D0E-7C9B-D4C8-1EA12A00C51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96867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0B439E29-FDFE-AE42-3C48-5B1B807CEC5D}"/>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D87FF351-FDC1-A952-1E1B-812F7B4118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66708DB0-D1DE-C9AE-6F36-A2A83AEF75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13962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DB5FEF4C-2A3C-385A-F8B5-1445909DBC8C}"/>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FE99B373-3D5C-D918-5544-C4211A976D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41E42698-7DD2-6EA5-5A02-88E882CC28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80116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0D712F76-11C7-31AF-92F2-E96121A0399A}"/>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8146CD3C-DD32-70E3-A57B-335CBBF034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CAC96E31-69F8-EBE7-BD77-9C6C6510C5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6700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FDC3C00A-7BD8-E352-2FC4-66349A70A4DE}"/>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B61BE5D5-E88B-E191-4446-6887B0E5C2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C2C432FB-DD51-B585-45C2-44CCEFF6EE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2231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909eb2c61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FBDAE784-BED9-D608-09FC-F41D3014D879}"/>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D7B7C213-07D3-5C63-7B94-6E90C7FFCB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3DEA3DAE-78D6-22FA-55B1-113065C79CF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95734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D67243F6-E598-1817-EA35-5428C5C4DE73}"/>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16775A7B-4F5E-AC96-C69E-138E9F7302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EC1E0A63-4694-CCD8-E43D-C06D72B045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08893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8DA96A3F-F2CE-530A-7002-9F43CA53C749}"/>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1D721FC9-2ADF-C2CD-541A-A7A90A366D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3803B944-CC34-631F-7552-313EE29512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09218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19305401-1A24-0C4A-62EB-C2571F080966}"/>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8E047DD9-14AA-825C-D0DB-480361703E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91C13BB7-0975-EAF1-DA7F-04BB3FD43B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74573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A1B532FC-4F69-B2F5-999E-33738D34C99F}"/>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9FFC8A1C-9634-E4C6-DD98-D20BD4D7C4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89FBB943-3204-9AED-5890-0054ECB161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50156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EFBF7730-1B67-17B0-AD11-DD2C98CA4332}"/>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BA2BA9BD-9501-33D1-647A-9528228C2DF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3CDE1ED7-3EE6-8D29-1B9D-6FE619BDDC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8639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29179398-0F29-3910-97D0-5216AE7795B9}"/>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E8187A03-458F-FB1D-F340-4D5A964C9D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9A893D87-3DDA-DB06-0DA7-C05FE4AF6E9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05027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F9C7E010-2FC5-C221-FC8C-90A7AD46502A}"/>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A960082B-A537-C56F-D566-855BAC00FE0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4B050AF5-4D38-AAA8-1849-42F9A8EA53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02225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C0B16C19-6459-D688-FA5A-0E93719C9D8A}"/>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2ABF839E-AE29-EDFC-457D-3E4DA3750FC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40613135-FA71-4300-F69D-AC5420C13B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12132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03756833-C302-0814-47BD-43A44E67ACC5}"/>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24C639CF-C33B-901C-6C5E-B0EDA6E803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E9249156-165B-17AB-BCBC-9922FF3E1D3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833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116FF44E-B9C4-3DAD-B218-8922A96944D6}"/>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869A1C78-57BB-02E2-8BA1-37ECF1ACE9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4E077610-60EA-5204-481E-75282EB204A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75621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3F167614-2343-D0D6-73D2-D16C05B94CDF}"/>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3DC9A06A-4408-C1A7-731D-1703AB5635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F1A0B506-9FAC-3AA8-48ED-C9E31F6D2C2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15496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CC4644BE-F217-FC86-3940-29BE8F983CFB}"/>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9A3B3142-C350-5A3A-5B91-84CBF8ECE2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A9147D33-8A6C-F85C-2F3F-07B4188154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57300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F17F53D2-C95F-44A9-936E-B4F2AC523CDF}"/>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A7DD288E-EA23-FD44-8151-DBD30FD4A3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65DDB6BE-560C-D75F-C5DD-AB1F64CF1B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75782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A4366D48-030C-0152-E143-590CAB668BA6}"/>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D51DC925-BFBB-2B1A-A9F3-ADC3F74AF36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1E549372-2CD9-1749-60A0-8144628116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98510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AA21AD0E-8177-9A47-FAEB-D1F39F2BAE74}"/>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9EF2BB61-E797-C725-573C-AC546EE0E2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59D9BDD5-84F8-BC6C-C4FD-DFC7BBC6F43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83692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3E661048-357A-B4C1-56FD-8A9D71D969F6}"/>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558EAF3A-1AB6-F8B7-BA5A-5757655C5AB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24FE4BFF-5E41-BF3C-BF8F-8476BB8A1C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74991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582DE1BB-B662-94E6-512F-B180D5F46FD4}"/>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9A49D818-3BC0-AB44-FD87-C93DE7E88D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956778A5-116E-A206-A9B0-0D112C9241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93628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A34E9A2A-3BAE-BC8E-0D2D-A3122AA6CDB3}"/>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A7E4BF7C-D740-A18A-BB15-858B4208F4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834CF5D7-61DA-815D-6208-873ED265A3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52808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12198C12-71F1-1AAC-ABBA-5DE2DDA90985}"/>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24455D59-C5CB-BC0F-D525-CCF2577B26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F3748A7D-1A3D-E384-9629-38A78D6BE5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69373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4A6C2216-970D-2CEC-8CC4-D84F481BBDB0}"/>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FE5050E4-C3BD-7BF7-7C22-32C3894905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437D50D7-FCB9-F348-4F2D-E8090F2F05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23087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0D3DB93E-8AB4-69C6-24C3-46AC05D91800}"/>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F2F0668D-96E2-2460-8947-F309C3DE2D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E0DB7301-DFC8-D0D1-C4B5-FE665BB3183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14454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F7FBC3FC-7718-B58A-E897-1CCEB92351E9}"/>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D5F2FD45-3EAA-0670-7287-5AEF6E8E4A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E151F42E-E288-54D7-12F2-6401BD31021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95519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F7656F48-2EB0-DD24-BB41-14F3380CAF4A}"/>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FCCE2DEC-B24D-2B7F-161D-B1EAE5017F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06E3C255-E716-A666-4CA0-C29266EA11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86659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1F1ED4F5-A9DF-3ED3-C1C5-0E413B066E5B}"/>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96B08EB3-51D7-0830-2A99-4866D100E1F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0487E910-D269-E235-A70F-B016A925919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65925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418F3B7F-174B-30F7-C400-F043EF785B04}"/>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50E39C5A-FB23-DD62-E85D-F49AED146D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B51BBDAD-7586-DDA3-FEEA-CE3EE3F30D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76973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48BCAE43-6455-392C-0E28-14450075B2F6}"/>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5D9B6158-6D6B-3C0D-0004-1702AC3F58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522F1CD4-B120-719E-FB57-4D2FF4FDAE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01111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5F90E02D-1D2E-6FA2-C9A4-4213D9D985A3}"/>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BEA0B4DD-42E0-F4F1-8729-79A5D70B67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415BFAEE-B5EA-6C0B-98D6-737E7480B7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68525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3D8F8932-9F27-F8BE-65CF-B9F604AC3D0E}"/>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CF7C8950-874E-41BE-AB72-914B844407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1498300D-3E4F-6CF6-37F1-59590745D2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64083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5E0625C2-C640-2329-CB26-89E85D7F6B78}"/>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F59AEC95-31A7-0499-63B1-D7DFA056E8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8E48DEF8-BD0F-8D9D-1BD0-2436E8F3386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12370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E63D20E4-7E1A-D8DC-9F76-45EBF3CEB5AD}"/>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EE1D5164-8018-AD4B-9A50-77ADAF7C53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712370FA-168B-0AA9-9B6B-78246579895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73626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CD84BC2A-AE55-6242-76EA-F8E254FD7414}"/>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92D6763C-CEA8-8E29-F764-E04976BC17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C5F482F8-A7F2-D871-8305-326B42FFD35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285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8D735884-90F0-8395-F86B-F9560997AE76}"/>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367DE54E-E6F4-8F23-6653-0DE2286D67F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D34698EF-3CC6-B788-9CDA-49684228B93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80336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13981E49-AA34-CF27-1369-4F941EB5C447}"/>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86DD3B61-ACE2-CF37-91DB-3590D99F35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969DA93D-8FA9-0713-D2ED-1C09D9E7E8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97887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49F3D89C-9050-59D8-6C02-93D7152C016B}"/>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B4190DCA-3BC7-397B-93D8-5177EC10AC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3BB1D05C-1E2F-39BB-1B2B-494945C393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04756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81059820-65A3-E13A-3707-58EF5794E6AD}"/>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0DA8EA96-74CF-B6E2-9387-2F24D1BAAC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36090BD6-2C1F-C332-D568-54AD13C8F78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50720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15B6D86E-1A24-5D2E-66A1-B42EB24551D7}"/>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D8E40AAD-BB73-1861-4D63-56752FC6C2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4018C182-EC53-E293-9540-A795E8F8D8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13473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00EACCAD-559D-1FC5-016B-F0826DBD96DF}"/>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4A6CC99F-C0D1-A713-A96B-0377C7917F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20446B20-3CA0-6ADF-E2D8-A2C2585303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80988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C23050D1-52FD-7D83-E3A7-B19BAE7478D9}"/>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DB4422F8-0B16-8F43-C4BF-BC28D272EB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F10054FA-E508-A737-D323-63A3CA32A4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77807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E70E0EB0-6B1B-5A99-3387-5A312C233F90}"/>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5B33EE09-A918-A0EA-5EC7-0E8E8E81DD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28C297C2-A5CE-B79E-5B7A-92E95889F7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58641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9944BEDE-8C19-CEDE-885E-BBD1F00629CD}"/>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F0B80034-07DB-C5D2-A137-13E3170CDE4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3930E4C3-071D-308E-6560-A2F00B5F79D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98703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452484EC-6F03-3293-B159-5860DEAE2CF8}"/>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4D11409D-218C-B3DC-8FA2-D0A2CBD6B8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9D16CA1A-7E7C-26CC-9288-3DADC2DE16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1044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ABE7B1AB-8F3B-4C22-D1E3-55CD0F638628}"/>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87BA5944-7B09-BCB6-7751-36B27EC75A6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CAE011BA-17FB-91D2-D8E7-2F6CDAE743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7424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7116E2CD-71BB-417D-9406-70FF0127435A}"/>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A1DDEC69-6F91-B629-3FAC-ED97BD266F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9F501936-0AF5-DD43-87FC-62D6EC4F50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60827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8"/>
        <p:cNvGrpSpPr/>
        <p:nvPr/>
      </p:nvGrpSpPr>
      <p:grpSpPr>
        <a:xfrm>
          <a:off x="0" y="0"/>
          <a:ext cx="0" cy="0"/>
          <a:chOff x="0" y="0"/>
          <a:chExt cx="0" cy="0"/>
        </a:xfrm>
      </p:grpSpPr>
      <p:sp>
        <p:nvSpPr>
          <p:cNvPr id="2039" name="Google Shape;2039;g99521e9a83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0" name="Google Shape;2040;g99521e9a83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786097B3-3D6E-1FEE-29F1-9112CD26959A}"/>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E9C4D923-A2CE-BFF2-F853-CEE18DC245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2632B63B-352C-72E8-A630-A2C1EF6FC4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3620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2659BA7F-ED21-E58E-F6DC-D1E0F3EFBE72}"/>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B69A5F3E-4AC2-872E-B38B-8353395AD1B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617FE3D4-AD54-82BA-7A81-9CBAEA7436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8656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15E73981-7068-19A3-EB44-371CC370ADEB}"/>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9A26A1EC-B6DD-EACE-456C-9B04FE8180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E8F8CAF8-AF95-C109-1F6F-7FA646E626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7924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con título"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831254" y="1040100"/>
            <a:ext cx="3317400" cy="24315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5200">
                <a:latin typeface="Fira Sans Extra Condensed SemiBold"/>
                <a:ea typeface="Fira Sans Extra Condensed SemiBold"/>
                <a:cs typeface="Fira Sans Extra Condensed SemiBold"/>
                <a:sym typeface="Fira Sans Extra Condensed SemiBo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831257" y="3535500"/>
            <a:ext cx="3907800" cy="41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rtl="0">
              <a:spcBef>
                <a:spcPts val="0"/>
              </a:spcBef>
              <a:spcAft>
                <a:spcPts val="0"/>
              </a:spcAft>
              <a:buSzPts val="1200"/>
              <a:buChar char="●"/>
              <a:defRPr/>
            </a:lvl1pPr>
            <a:lvl2pPr marL="914400" lvl="1" indent="-304800" algn="ctr" rtl="0">
              <a:spcBef>
                <a:spcPts val="1600"/>
              </a:spcBef>
              <a:spcAft>
                <a:spcPts val="0"/>
              </a:spcAft>
              <a:buSzPts val="1200"/>
              <a:buChar char="○"/>
              <a:defRPr/>
            </a:lvl2pPr>
            <a:lvl3pPr marL="1371600" lvl="2" indent="-304800" algn="ctr" rtl="0">
              <a:spcBef>
                <a:spcPts val="1600"/>
              </a:spcBef>
              <a:spcAft>
                <a:spcPts val="0"/>
              </a:spcAft>
              <a:buSzPts val="1200"/>
              <a:buChar char="■"/>
              <a:defRPr/>
            </a:lvl3pPr>
            <a:lvl4pPr marL="1828800" lvl="3" indent="-304800" algn="ctr" rtl="0">
              <a:spcBef>
                <a:spcPts val="1600"/>
              </a:spcBef>
              <a:spcAft>
                <a:spcPts val="0"/>
              </a:spcAft>
              <a:buSzPts val="1200"/>
              <a:buChar char="●"/>
              <a:defRPr/>
            </a:lvl4pPr>
            <a:lvl5pPr marL="2286000" lvl="4" indent="-304800" algn="ctr" rtl="0">
              <a:spcBef>
                <a:spcPts val="1600"/>
              </a:spcBef>
              <a:spcAft>
                <a:spcPts val="0"/>
              </a:spcAft>
              <a:buSzPts val="1200"/>
              <a:buChar char="○"/>
              <a:defRPr/>
            </a:lvl5pPr>
            <a:lvl6pPr marL="2743200" lvl="5" indent="-304800" algn="ctr" rtl="0">
              <a:spcBef>
                <a:spcPts val="1600"/>
              </a:spcBef>
              <a:spcAft>
                <a:spcPts val="0"/>
              </a:spcAft>
              <a:buSzPts val="1200"/>
              <a:buChar char="■"/>
              <a:defRPr/>
            </a:lvl6pPr>
            <a:lvl7pPr marL="3200400" lvl="6" indent="-304800" algn="ctr" rtl="0">
              <a:spcBef>
                <a:spcPts val="1600"/>
              </a:spcBef>
              <a:spcAft>
                <a:spcPts val="0"/>
              </a:spcAft>
              <a:buSzPts val="1200"/>
              <a:buChar char="●"/>
              <a:defRPr/>
            </a:lvl7pPr>
            <a:lvl8pPr marL="3657600" lvl="7" indent="-304800" algn="ctr" rtl="0">
              <a:spcBef>
                <a:spcPts val="1600"/>
              </a:spcBef>
              <a:spcAft>
                <a:spcPts val="0"/>
              </a:spcAft>
              <a:buSzPts val="1200"/>
              <a:buChar char="○"/>
              <a:defRPr/>
            </a:lvl8pPr>
            <a:lvl9pPr marL="4114800" lvl="8" indent="-304800" algn="ctr" rtl="0">
              <a:spcBef>
                <a:spcPts val="1600"/>
              </a:spcBef>
              <a:spcAft>
                <a:spcPts val="1600"/>
              </a:spcAft>
              <a:buSzPts val="12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1250" y="445025"/>
            <a:ext cx="8321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1250" y="1152475"/>
            <a:ext cx="8321400" cy="3416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1250" y="445025"/>
            <a:ext cx="8321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1250" y="236525"/>
            <a:ext cx="832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a:lvl1pPr>
            <a:lvl2pPr lvl="1" algn="ctr" rtl="0">
              <a:spcBef>
                <a:spcPts val="0"/>
              </a:spcBef>
              <a:spcAft>
                <a:spcPts val="0"/>
              </a:spcAft>
              <a:buClr>
                <a:schemeClr val="accent4"/>
              </a:buClr>
              <a:buSzPts val="2800"/>
              <a:buNone/>
              <a:defRPr>
                <a:solidFill>
                  <a:schemeClr val="accent4"/>
                </a:solidFill>
              </a:defRPr>
            </a:lvl2pPr>
            <a:lvl3pPr lvl="2" algn="ctr" rtl="0">
              <a:spcBef>
                <a:spcPts val="0"/>
              </a:spcBef>
              <a:spcAft>
                <a:spcPts val="0"/>
              </a:spcAft>
              <a:buClr>
                <a:schemeClr val="accent4"/>
              </a:buClr>
              <a:buSzPts val="2800"/>
              <a:buNone/>
              <a:defRPr>
                <a:solidFill>
                  <a:schemeClr val="accent4"/>
                </a:solidFill>
              </a:defRPr>
            </a:lvl3pPr>
            <a:lvl4pPr lvl="3" algn="ctr" rtl="0">
              <a:spcBef>
                <a:spcPts val="0"/>
              </a:spcBef>
              <a:spcAft>
                <a:spcPts val="0"/>
              </a:spcAft>
              <a:buClr>
                <a:schemeClr val="accent4"/>
              </a:buClr>
              <a:buSzPts val="2800"/>
              <a:buNone/>
              <a:defRPr>
                <a:solidFill>
                  <a:schemeClr val="accent4"/>
                </a:solidFill>
              </a:defRPr>
            </a:lvl4pPr>
            <a:lvl5pPr lvl="4" algn="ctr" rtl="0">
              <a:spcBef>
                <a:spcPts val="0"/>
              </a:spcBef>
              <a:spcAft>
                <a:spcPts val="0"/>
              </a:spcAft>
              <a:buClr>
                <a:schemeClr val="accent4"/>
              </a:buClr>
              <a:buSzPts val="2800"/>
              <a:buNone/>
              <a:defRPr>
                <a:solidFill>
                  <a:schemeClr val="accent4"/>
                </a:solidFill>
              </a:defRPr>
            </a:lvl5pPr>
            <a:lvl6pPr lvl="5" algn="ctr" rtl="0">
              <a:spcBef>
                <a:spcPts val="0"/>
              </a:spcBef>
              <a:spcAft>
                <a:spcPts val="0"/>
              </a:spcAft>
              <a:buClr>
                <a:schemeClr val="accent4"/>
              </a:buClr>
              <a:buSzPts val="2800"/>
              <a:buNone/>
              <a:defRPr>
                <a:solidFill>
                  <a:schemeClr val="accent4"/>
                </a:solidFill>
              </a:defRPr>
            </a:lvl6pPr>
            <a:lvl7pPr lvl="6" algn="ctr" rtl="0">
              <a:spcBef>
                <a:spcPts val="0"/>
              </a:spcBef>
              <a:spcAft>
                <a:spcPts val="0"/>
              </a:spcAft>
              <a:buClr>
                <a:schemeClr val="accent4"/>
              </a:buClr>
              <a:buSzPts val="2800"/>
              <a:buNone/>
              <a:defRPr>
                <a:solidFill>
                  <a:schemeClr val="accent4"/>
                </a:solidFill>
              </a:defRPr>
            </a:lvl7pPr>
            <a:lvl8pPr lvl="7" algn="ctr" rtl="0">
              <a:spcBef>
                <a:spcPts val="0"/>
              </a:spcBef>
              <a:spcAft>
                <a:spcPts val="0"/>
              </a:spcAft>
              <a:buClr>
                <a:schemeClr val="accent4"/>
              </a:buClr>
              <a:buSzPts val="2800"/>
              <a:buNone/>
              <a:defRPr>
                <a:solidFill>
                  <a:schemeClr val="accent4"/>
                </a:solidFill>
              </a:defRPr>
            </a:lvl8pPr>
            <a:lvl9pPr lvl="8" algn="ctr" rtl="0">
              <a:spcBef>
                <a:spcPts val="0"/>
              </a:spcBef>
              <a:spcAft>
                <a:spcPts val="0"/>
              </a:spcAft>
              <a:buClr>
                <a:schemeClr val="accent4"/>
              </a:buClr>
              <a:buSzPts val="2800"/>
              <a:buNone/>
              <a:defRPr>
                <a:solidFill>
                  <a:schemeClr val="accent4"/>
                </a:solidFill>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2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1250" y="445025"/>
            <a:ext cx="83214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Font typeface="Fira Sans Extra Condensed Medium"/>
              <a:buNone/>
              <a:defRPr sz="2500">
                <a:solidFill>
                  <a:schemeClr val="dk1"/>
                </a:solidFill>
                <a:latin typeface="Fira Sans Extra Condensed Medium"/>
                <a:ea typeface="Fira Sans Extra Condensed Medium"/>
                <a:cs typeface="Fira Sans Extra Condensed Medium"/>
                <a:sym typeface="Fira Sans Extra Condensed Medium"/>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1250" y="1152475"/>
            <a:ext cx="83214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rtl="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rtl="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rtl="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rtl="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rtl="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rtl="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rtl="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rtl="0">
              <a:lnSpc>
                <a:spcPct val="115000"/>
              </a:lnSpc>
              <a:spcBef>
                <a:spcPts val="1600"/>
              </a:spcBef>
              <a:spcAft>
                <a:spcPts val="160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4000" r="-4000"/>
          </a:stretch>
        </a:blipFill>
        <a:effectLst/>
      </p:bgPr>
    </p:bg>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a:off x="49067" y="3452417"/>
            <a:ext cx="5222648" cy="1538868"/>
          </a:xfrm>
        </p:spPr>
        <p:txBody>
          <a:bodyPr spcFirstLastPara="1" wrap="square" lIns="91425" tIns="91425" rIns="91425" bIns="91425" anchor="ctr" anchorCtr="0">
            <a:noAutofit/>
          </a:bodyPr>
          <a:lstStyle/>
          <a:p>
            <a:pPr>
              <a:lnSpc>
                <a:spcPct val="90000"/>
              </a:lnSpc>
            </a:pPr>
            <a:r>
              <a:rPr lang="en-US" sz="3000" dirty="0">
                <a:solidFill>
                  <a:schemeClr val="bg1"/>
                </a:solidFill>
              </a:rPr>
              <a:t>7. Manage Application Updates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72865677-B4E0-CA6D-27BA-A9E0D569DF78}"/>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D7B6F159-BEA4-1BFD-D711-24F35950F219}"/>
              </a:ext>
            </a:extLst>
          </p:cNvPr>
          <p:cNvSpPr txBox="1">
            <a:spLocks noGrp="1"/>
          </p:cNvSpPr>
          <p:nvPr>
            <p:ph type="title"/>
          </p:nvPr>
        </p:nvSpPr>
        <p:spPr>
          <a:xfrm>
            <a:off x="405674" y="152890"/>
            <a:ext cx="8453970" cy="900899"/>
          </a:xfrm>
          <a:prstGeom prst="rect">
            <a:avLst/>
          </a:prstGeom>
        </p:spPr>
        <p:txBody>
          <a:bodyPr spcFirstLastPara="1" wrap="square" lIns="91425" tIns="91425" rIns="91425" bIns="91425" anchor="t" anchorCtr="0">
            <a:noAutofit/>
          </a:bodyPr>
          <a:lstStyle/>
          <a:p>
            <a:pPr algn="l"/>
            <a:r>
              <a:rPr lang="en-US" dirty="0"/>
              <a:t>Image Information for container Image</a:t>
            </a:r>
          </a:p>
        </p:txBody>
      </p:sp>
      <p:sp>
        <p:nvSpPr>
          <p:cNvPr id="5" name="TextBox 4">
            <a:extLst>
              <a:ext uri="{FF2B5EF4-FFF2-40B4-BE49-F238E27FC236}">
                <a16:creationId xmlns:a16="http://schemas.microsoft.com/office/drawing/2014/main" id="{C4837731-F075-6491-0907-691E4F3A6C1A}"/>
              </a:ext>
            </a:extLst>
          </p:cNvPr>
          <p:cNvSpPr txBox="1"/>
          <p:nvPr/>
        </p:nvSpPr>
        <p:spPr>
          <a:xfrm>
            <a:off x="393756" y="3027030"/>
            <a:ext cx="8356488" cy="2308324"/>
          </a:xfrm>
          <a:prstGeom prst="rect">
            <a:avLst/>
          </a:prstGeom>
          <a:noFill/>
        </p:spPr>
        <p:txBody>
          <a:bodyPr wrap="square" rtlCol="0">
            <a:spAutoFit/>
          </a:bodyPr>
          <a:lstStyle/>
          <a:p>
            <a:pPr marL="171450" indent="-1714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image info registry.ocp4.example.com:8443/ubi8/httpd-24:1-209: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retrieves detailed information about a container image stored in a container registry using OpenShift’s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command-line tool.</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Key features-</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image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registry.ocp4.example.com:8443/ubi8/httpd-24:1-209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is an Apache HTTP server version stored in a container registry. It is identified by digest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sha256:b1e3c57251d619108428ce8a9da37a8cc7228832b4655eaed4d0c66def876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and follows Docker’s distribution spec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v2</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image, created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2 years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ago, is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163 MB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in size and runs on Linux (amd64). It executes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usr</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/bin/run-httpd</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as the main process under user ID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1001</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and exposes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ports 8080 (HTTP) and 8443 (HTTPS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It has several environment variables set, including paths for HTTPD configuration and S2I scripts, and runs with non-root security.</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pic>
        <p:nvPicPr>
          <p:cNvPr id="3" name="Picture 2" descr="A screenshot of a computer screen&#10;&#10;Description automatically generated">
            <a:extLst>
              <a:ext uri="{FF2B5EF4-FFF2-40B4-BE49-F238E27FC236}">
                <a16:creationId xmlns:a16="http://schemas.microsoft.com/office/drawing/2014/main" id="{5F8C0859-879D-56F6-6A35-6FA2766AB358}"/>
              </a:ext>
            </a:extLst>
          </p:cNvPr>
          <p:cNvPicPr>
            <a:picLocks noChangeAspect="1"/>
          </p:cNvPicPr>
          <p:nvPr/>
        </p:nvPicPr>
        <p:blipFill>
          <a:blip r:embed="rId3"/>
          <a:stretch>
            <a:fillRect/>
          </a:stretch>
        </p:blipFill>
        <p:spPr>
          <a:xfrm>
            <a:off x="1564983" y="718359"/>
            <a:ext cx="4344954" cy="2197370"/>
          </a:xfrm>
          <a:prstGeom prst="rect">
            <a:avLst/>
          </a:prstGeom>
        </p:spPr>
      </p:pic>
    </p:spTree>
    <p:extLst>
      <p:ext uri="{BB962C8B-B14F-4D97-AF65-F5344CB8AC3E}">
        <p14:creationId xmlns:p14="http://schemas.microsoft.com/office/powerpoint/2010/main" val="658697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E9964D7B-FD94-24E9-B15E-7EA1118E7E5D}"/>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7E532596-E2C0-F528-B6EB-91091CDDC2EF}"/>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Logging into a container Image Registry Using </a:t>
            </a:r>
            <a:r>
              <a:rPr lang="en-US" dirty="0" err="1"/>
              <a:t>Skopeo</a:t>
            </a:r>
            <a:endParaRPr lang="en-US" dirty="0"/>
          </a:p>
        </p:txBody>
      </p:sp>
      <p:sp>
        <p:nvSpPr>
          <p:cNvPr id="5" name="TextBox 4">
            <a:extLst>
              <a:ext uri="{FF2B5EF4-FFF2-40B4-BE49-F238E27FC236}">
                <a16:creationId xmlns:a16="http://schemas.microsoft.com/office/drawing/2014/main" id="{31B1BB60-3892-104A-0195-048ADCC5A805}"/>
              </a:ext>
            </a:extLst>
          </p:cNvPr>
          <p:cNvSpPr txBox="1"/>
          <p:nvPr/>
        </p:nvSpPr>
        <p:spPr>
          <a:xfrm>
            <a:off x="411250" y="1518941"/>
            <a:ext cx="7846828" cy="1200329"/>
          </a:xfrm>
          <a:prstGeom prst="rect">
            <a:avLst/>
          </a:prstGeom>
          <a:noFill/>
        </p:spPr>
        <p:txBody>
          <a:bodyPr wrap="square" rtlCol="0">
            <a:spAutoFit/>
          </a:bodyPr>
          <a:lstStyle/>
          <a:p>
            <a:pPr marL="285750" indent="-285750" algn="just">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skopeo</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login registry.ocp4.example.com:8443 -u developer -p developer: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command in the screenshot uses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skopeo</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to log in to a container image registry at registry.ocp4.example.com:8443. It specifies a username (-u developer) and a password (-p developer) to authenticate. Upon successful login, it outputs “Login Succeeded!”. This indicates that the credentials were correct, allowing the user to interact with the registry for actions like pulling or pushing images.</a:t>
            </a:r>
          </a:p>
          <a:p>
            <a:pPr algn="just"/>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p>
        </p:txBody>
      </p:sp>
      <p:pic>
        <p:nvPicPr>
          <p:cNvPr id="7" name="Picture 6">
            <a:extLst>
              <a:ext uri="{FF2B5EF4-FFF2-40B4-BE49-F238E27FC236}">
                <a16:creationId xmlns:a16="http://schemas.microsoft.com/office/drawing/2014/main" id="{5731EA2E-4714-2884-EE0A-978D7E1FEE12}"/>
              </a:ext>
            </a:extLst>
          </p:cNvPr>
          <p:cNvPicPr>
            <a:picLocks noChangeAspect="1"/>
          </p:cNvPicPr>
          <p:nvPr/>
        </p:nvPicPr>
        <p:blipFill>
          <a:blip r:embed="rId3"/>
          <a:stretch>
            <a:fillRect/>
          </a:stretch>
        </p:blipFill>
        <p:spPr>
          <a:xfrm>
            <a:off x="448464" y="895041"/>
            <a:ext cx="7772400" cy="242382"/>
          </a:xfrm>
          <a:prstGeom prst="rect">
            <a:avLst/>
          </a:prstGeom>
        </p:spPr>
      </p:pic>
    </p:spTree>
    <p:extLst>
      <p:ext uri="{BB962C8B-B14F-4D97-AF65-F5344CB8AC3E}">
        <p14:creationId xmlns:p14="http://schemas.microsoft.com/office/powerpoint/2010/main" val="16578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3ABCC00A-19A1-CEE1-130E-F6698DF7EF40}"/>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703709D4-D0E2-5B05-9419-A981A61A5875}"/>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Inspecting Docker Image Using </a:t>
            </a:r>
            <a:r>
              <a:rPr lang="en-US" dirty="0" err="1"/>
              <a:t>Skopeo</a:t>
            </a:r>
            <a:endParaRPr lang="en-US" dirty="0"/>
          </a:p>
        </p:txBody>
      </p:sp>
      <p:sp>
        <p:nvSpPr>
          <p:cNvPr id="5" name="TextBox 4">
            <a:extLst>
              <a:ext uri="{FF2B5EF4-FFF2-40B4-BE49-F238E27FC236}">
                <a16:creationId xmlns:a16="http://schemas.microsoft.com/office/drawing/2014/main" id="{CC5CE1D2-104B-E643-46C0-603FDE08B108}"/>
              </a:ext>
            </a:extLst>
          </p:cNvPr>
          <p:cNvSpPr txBox="1"/>
          <p:nvPr/>
        </p:nvSpPr>
        <p:spPr>
          <a:xfrm>
            <a:off x="411250" y="3812240"/>
            <a:ext cx="8453970" cy="830997"/>
          </a:xfrm>
          <a:prstGeom prst="rect">
            <a:avLst/>
          </a:prstGeom>
          <a:noFill/>
        </p:spPr>
        <p:txBody>
          <a:bodyPr wrap="square" rtlCol="0">
            <a:spAutoFit/>
          </a:bodyPr>
          <a:lstStyle/>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skopeo</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inspect docker://registry.ocp4.example.com:8443/ubi8/httpd-24:1-215:</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command inspects a Docker image stored in a remote container registry (registry.ocp4.example.com:8443). It retrieves and displays detailed metadata about the image, including information like tags, creation date, architecture, labels, and exposed services. This is useful for understanding the image’s properties before using it.</a:t>
            </a:r>
          </a:p>
        </p:txBody>
      </p:sp>
      <p:pic>
        <p:nvPicPr>
          <p:cNvPr id="7" name="Picture 6" descr="A screenshot of a computer program&#10;&#10;Description automatically generated">
            <a:extLst>
              <a:ext uri="{FF2B5EF4-FFF2-40B4-BE49-F238E27FC236}">
                <a16:creationId xmlns:a16="http://schemas.microsoft.com/office/drawing/2014/main" id="{FC16CE19-7F9E-B9DD-E24B-189F9A2BE1C5}"/>
              </a:ext>
            </a:extLst>
          </p:cNvPr>
          <p:cNvPicPr>
            <a:picLocks noChangeAspect="1"/>
          </p:cNvPicPr>
          <p:nvPr/>
        </p:nvPicPr>
        <p:blipFill>
          <a:blip r:embed="rId3"/>
          <a:stretch>
            <a:fillRect/>
          </a:stretch>
        </p:blipFill>
        <p:spPr>
          <a:xfrm>
            <a:off x="1572331" y="821021"/>
            <a:ext cx="5649686" cy="2777860"/>
          </a:xfrm>
          <a:prstGeom prst="rect">
            <a:avLst/>
          </a:prstGeom>
        </p:spPr>
      </p:pic>
    </p:spTree>
    <p:extLst>
      <p:ext uri="{BB962C8B-B14F-4D97-AF65-F5344CB8AC3E}">
        <p14:creationId xmlns:p14="http://schemas.microsoft.com/office/powerpoint/2010/main" val="1756724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F6D718F2-DDFE-B849-B120-A6822339F028}"/>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16460E43-D138-8E38-B739-0EC249599033}"/>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Inspecting Docker Image Using </a:t>
            </a:r>
            <a:r>
              <a:rPr lang="en-US" dirty="0" err="1"/>
              <a:t>Skopeo</a:t>
            </a:r>
            <a:endParaRPr lang="en-US" dirty="0"/>
          </a:p>
        </p:txBody>
      </p:sp>
      <p:sp>
        <p:nvSpPr>
          <p:cNvPr id="5" name="TextBox 4">
            <a:extLst>
              <a:ext uri="{FF2B5EF4-FFF2-40B4-BE49-F238E27FC236}">
                <a16:creationId xmlns:a16="http://schemas.microsoft.com/office/drawing/2014/main" id="{5AD3FC59-2565-CF9F-A6BA-3849D75B7F6A}"/>
              </a:ext>
            </a:extLst>
          </p:cNvPr>
          <p:cNvSpPr txBox="1"/>
          <p:nvPr/>
        </p:nvSpPr>
        <p:spPr>
          <a:xfrm>
            <a:off x="411250" y="3625530"/>
            <a:ext cx="8453970" cy="1015663"/>
          </a:xfrm>
          <a:prstGeom prst="rect">
            <a:avLst/>
          </a:prstGeom>
          <a:noFill/>
        </p:spPr>
        <p:txBody>
          <a:bodyPr wrap="square" rtlCol="0">
            <a:spAutoFit/>
          </a:bodyPr>
          <a:lstStyle/>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Key Output Details:</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Registry:</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Hosted at registry.ocp4.example.com:8443.</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Image: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ubi8/httpd-24 with tag 1-215.</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Tags: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latest, 1-209, 1-215.</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Docker Version:</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1.13.1.</a:t>
            </a:r>
          </a:p>
        </p:txBody>
      </p:sp>
      <p:pic>
        <p:nvPicPr>
          <p:cNvPr id="7" name="Picture 6" descr="A screenshot of a computer program&#10;&#10;Description automatically generated">
            <a:extLst>
              <a:ext uri="{FF2B5EF4-FFF2-40B4-BE49-F238E27FC236}">
                <a16:creationId xmlns:a16="http://schemas.microsoft.com/office/drawing/2014/main" id="{F0ECE203-84B9-EA65-943C-0AC464ED3F73}"/>
              </a:ext>
            </a:extLst>
          </p:cNvPr>
          <p:cNvPicPr>
            <a:picLocks noChangeAspect="1"/>
          </p:cNvPicPr>
          <p:nvPr/>
        </p:nvPicPr>
        <p:blipFill>
          <a:blip r:embed="rId3"/>
          <a:stretch>
            <a:fillRect/>
          </a:stretch>
        </p:blipFill>
        <p:spPr>
          <a:xfrm>
            <a:off x="1577118" y="773147"/>
            <a:ext cx="5649686" cy="2777860"/>
          </a:xfrm>
          <a:prstGeom prst="rect">
            <a:avLst/>
          </a:prstGeom>
        </p:spPr>
      </p:pic>
    </p:spTree>
    <p:extLst>
      <p:ext uri="{BB962C8B-B14F-4D97-AF65-F5344CB8AC3E}">
        <p14:creationId xmlns:p14="http://schemas.microsoft.com/office/powerpoint/2010/main" val="3909590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63DB4A32-0967-A577-5AF9-1A4FF59B7473}"/>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06A0C87F-A05C-524A-F9A4-FCDD7BE340DD}"/>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Creating and verifying OpenShift Deployment</a:t>
            </a:r>
          </a:p>
        </p:txBody>
      </p:sp>
      <p:sp>
        <p:nvSpPr>
          <p:cNvPr id="5" name="TextBox 4">
            <a:extLst>
              <a:ext uri="{FF2B5EF4-FFF2-40B4-BE49-F238E27FC236}">
                <a16:creationId xmlns:a16="http://schemas.microsoft.com/office/drawing/2014/main" id="{00FE14A1-29D8-B12E-D7E3-108427FF46A6}"/>
              </a:ext>
            </a:extLst>
          </p:cNvPr>
          <p:cNvSpPr txBox="1"/>
          <p:nvPr/>
        </p:nvSpPr>
        <p:spPr>
          <a:xfrm>
            <a:off x="287153" y="2571750"/>
            <a:ext cx="8453970" cy="2123658"/>
          </a:xfrm>
          <a:prstGeom prst="rect">
            <a:avLst/>
          </a:prstGeom>
          <a:noFill/>
        </p:spPr>
        <p:txBody>
          <a:bodyPr wrap="square" rtlCol="0">
            <a:spAutoFit/>
          </a:bodyPr>
          <a:lstStyle/>
          <a:p>
            <a:pPr marL="171450" indent="-171450" algn="just">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create deployment httpd1 --image registry.ocp4.example.com:8443/ubi8/httpd-24:1-209: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creates a new deployment named httpd1 in OpenShift using the specified image (ubi8/httpd-24:1-209) from the remote registry. It sets up a pod to run the Apache HTTP server.</a:t>
            </a:r>
          </a:p>
          <a:p>
            <a:pPr algn="just"/>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171450" indent="-171450" algn="just">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pods -o wide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command retrieves information about the pods, displaying details like pod status, readiness, and node assignment. Here, the pod is in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ContainerCreating</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status, meaning the container is still being set up.</a:t>
            </a:r>
          </a:p>
          <a:p>
            <a:pPr marL="171450" indent="-171450" algn="just">
              <a:buFontTx/>
              <a:buChar char="-"/>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171450" indent="-171450" algn="just">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deployment httpd1 -o wide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 This command fetches detailed information about the deployment httpd1, showing its readiness, available replicas, and the associated container image. The output indicates that the deployment is up-to-date with 1 pod running the Apache HTTP server (httpd-24).</a:t>
            </a:r>
          </a:p>
          <a:p>
            <a:pPr marL="171450" indent="-171450" algn="just">
              <a:buFontTx/>
              <a:buChar char="-"/>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pic>
        <p:nvPicPr>
          <p:cNvPr id="4" name="Picture 3" descr="A screen shot of a computer&#10;&#10;Description automatically generated">
            <a:extLst>
              <a:ext uri="{FF2B5EF4-FFF2-40B4-BE49-F238E27FC236}">
                <a16:creationId xmlns:a16="http://schemas.microsoft.com/office/drawing/2014/main" id="{0C74FB19-925F-3398-43F3-0C40157F3186}"/>
              </a:ext>
            </a:extLst>
          </p:cNvPr>
          <p:cNvPicPr>
            <a:picLocks noChangeAspect="1"/>
          </p:cNvPicPr>
          <p:nvPr/>
        </p:nvPicPr>
        <p:blipFill>
          <a:blip r:embed="rId3"/>
          <a:stretch>
            <a:fillRect/>
          </a:stretch>
        </p:blipFill>
        <p:spPr>
          <a:xfrm>
            <a:off x="752035" y="1007941"/>
            <a:ext cx="7772400" cy="1201718"/>
          </a:xfrm>
          <a:prstGeom prst="rect">
            <a:avLst/>
          </a:prstGeom>
        </p:spPr>
      </p:pic>
    </p:spTree>
    <p:extLst>
      <p:ext uri="{BB962C8B-B14F-4D97-AF65-F5344CB8AC3E}">
        <p14:creationId xmlns:p14="http://schemas.microsoft.com/office/powerpoint/2010/main" val="1678369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63EDAB4C-F164-4FE8-A301-08245B687856}"/>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B29DD723-738F-CC00-A1FE-71BB302C3C2B}"/>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Debugging a Node and Inspecting Container Information in OpenShift</a:t>
            </a:r>
          </a:p>
        </p:txBody>
      </p:sp>
      <p:sp>
        <p:nvSpPr>
          <p:cNvPr id="5" name="TextBox 4">
            <a:extLst>
              <a:ext uri="{FF2B5EF4-FFF2-40B4-BE49-F238E27FC236}">
                <a16:creationId xmlns:a16="http://schemas.microsoft.com/office/drawing/2014/main" id="{1FD564EC-7551-1E52-7BEC-DFABCDCCAD08}"/>
              </a:ext>
            </a:extLst>
          </p:cNvPr>
          <p:cNvSpPr txBox="1"/>
          <p:nvPr/>
        </p:nvSpPr>
        <p:spPr>
          <a:xfrm>
            <a:off x="195374" y="4068984"/>
            <a:ext cx="8753252" cy="1200329"/>
          </a:xfrm>
          <a:prstGeom prst="rect">
            <a:avLst/>
          </a:prstGeom>
          <a:noFill/>
        </p:spPr>
        <p:txBody>
          <a:bodyPr wrap="square" rtlCol="0">
            <a:spAutoFit/>
          </a:bodyPr>
          <a:lstStyle/>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debug node/master01</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Starts a debug pod on the node master01 for troubleshooting and running diagnostic commands. The debug pod allows for privileged access, mimicking the node environment.</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chroot /host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Changes the root directory to /host, which enables access to the node’s file system from within the debug pod.</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crictl</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ps</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--name httpd-24 -o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yaml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Lists detailed information about the container named httpd-24 in YAML format. The output includes metadata like container ID, image details, annotations, and labels related to the running container.</a:t>
            </a:r>
          </a:p>
          <a:p>
            <a:pPr algn="just"/>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pic>
        <p:nvPicPr>
          <p:cNvPr id="4" name="Picture 3" descr="A screenshot of a computer program&#10;&#10;Description automatically generated">
            <a:extLst>
              <a:ext uri="{FF2B5EF4-FFF2-40B4-BE49-F238E27FC236}">
                <a16:creationId xmlns:a16="http://schemas.microsoft.com/office/drawing/2014/main" id="{2799AFB1-404D-2DDD-B7E0-11931781F267}"/>
              </a:ext>
            </a:extLst>
          </p:cNvPr>
          <p:cNvPicPr>
            <a:picLocks noChangeAspect="1"/>
          </p:cNvPicPr>
          <p:nvPr/>
        </p:nvPicPr>
        <p:blipFill>
          <a:blip r:embed="rId3"/>
          <a:stretch>
            <a:fillRect/>
          </a:stretch>
        </p:blipFill>
        <p:spPr>
          <a:xfrm>
            <a:off x="1786956" y="1003731"/>
            <a:ext cx="4516727" cy="2956527"/>
          </a:xfrm>
          <a:prstGeom prst="rect">
            <a:avLst/>
          </a:prstGeom>
        </p:spPr>
      </p:pic>
    </p:spTree>
    <p:extLst>
      <p:ext uri="{BB962C8B-B14F-4D97-AF65-F5344CB8AC3E}">
        <p14:creationId xmlns:p14="http://schemas.microsoft.com/office/powerpoint/2010/main" val="427507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F7F9941B-A62E-E789-9792-0920148CFC5E}"/>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5EE88967-5615-8669-DE1C-A94C26444428}"/>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Listing Container Images Using </a:t>
            </a:r>
            <a:r>
              <a:rPr lang="en-US" dirty="0" err="1"/>
              <a:t>crictl</a:t>
            </a:r>
            <a:endParaRPr lang="en-US" dirty="0"/>
          </a:p>
        </p:txBody>
      </p:sp>
      <p:sp>
        <p:nvSpPr>
          <p:cNvPr id="6" name="TextBox 5">
            <a:extLst>
              <a:ext uri="{FF2B5EF4-FFF2-40B4-BE49-F238E27FC236}">
                <a16:creationId xmlns:a16="http://schemas.microsoft.com/office/drawing/2014/main" id="{5046E9B7-9FE9-AC94-BED4-7A870D20DAF5}"/>
              </a:ext>
            </a:extLst>
          </p:cNvPr>
          <p:cNvSpPr txBox="1"/>
          <p:nvPr/>
        </p:nvSpPr>
        <p:spPr>
          <a:xfrm>
            <a:off x="620486" y="1957971"/>
            <a:ext cx="8309004" cy="1200329"/>
          </a:xfrm>
          <a:prstGeom prst="rect">
            <a:avLst/>
          </a:prstGeom>
          <a:noFill/>
        </p:spPr>
        <p:txBody>
          <a:bodyPr wrap="square" rtlCol="0">
            <a:spAutoFit/>
          </a:bodyPr>
          <a:lstStyle/>
          <a:p>
            <a:pPr marL="171450" indent="-1714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crictl</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images: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lists all container images available on the system using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crictl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tool. The output displays the image repository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quay.io</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openshift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-release-dev), image ID, size, and the tag (in this case, &lt;none&gt; as no specific tag is associated with these images). Each image varies slightly in size, ranging from 497MB to 522MB, which helps identify the storage consumed by each image. This command is useful for inspecting the images available locally on the node for debugging or operational tasks</a:t>
            </a:r>
          </a:p>
          <a:p>
            <a:pPr marL="171450" indent="-171450">
              <a:buFontTx/>
              <a:buChar char="-"/>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pic>
        <p:nvPicPr>
          <p:cNvPr id="4" name="Picture 3">
            <a:extLst>
              <a:ext uri="{FF2B5EF4-FFF2-40B4-BE49-F238E27FC236}">
                <a16:creationId xmlns:a16="http://schemas.microsoft.com/office/drawing/2014/main" id="{AE0DB4F3-85C4-637C-694C-A9F09345B290}"/>
              </a:ext>
            </a:extLst>
          </p:cNvPr>
          <p:cNvPicPr>
            <a:picLocks noChangeAspect="1"/>
          </p:cNvPicPr>
          <p:nvPr/>
        </p:nvPicPr>
        <p:blipFill>
          <a:blip r:embed="rId3"/>
          <a:stretch>
            <a:fillRect/>
          </a:stretch>
        </p:blipFill>
        <p:spPr>
          <a:xfrm>
            <a:off x="809897" y="954543"/>
            <a:ext cx="7772400" cy="854242"/>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36A6B0EA-FF54-FAA4-425D-5E086291CE8A}"/>
              </a:ext>
            </a:extLst>
          </p:cNvPr>
          <p:cNvPicPr>
            <a:picLocks noChangeAspect="1"/>
          </p:cNvPicPr>
          <p:nvPr/>
        </p:nvPicPr>
        <p:blipFill>
          <a:blip r:embed="rId4"/>
          <a:stretch>
            <a:fillRect/>
          </a:stretch>
        </p:blipFill>
        <p:spPr>
          <a:xfrm>
            <a:off x="809897" y="3080776"/>
            <a:ext cx="7607819" cy="1439624"/>
          </a:xfrm>
          <a:prstGeom prst="rect">
            <a:avLst/>
          </a:prstGeom>
        </p:spPr>
      </p:pic>
    </p:spTree>
    <p:extLst>
      <p:ext uri="{BB962C8B-B14F-4D97-AF65-F5344CB8AC3E}">
        <p14:creationId xmlns:p14="http://schemas.microsoft.com/office/powerpoint/2010/main" val="1412682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6457E3A6-2ED1-48BC-4BA2-DC36E95D950D}"/>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D1BD571A-FBC7-2C37-87AB-856BAD31E002}"/>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Viewing Specific Container Image by Digest</a:t>
            </a:r>
          </a:p>
        </p:txBody>
      </p:sp>
      <p:sp>
        <p:nvSpPr>
          <p:cNvPr id="5" name="TextBox 4">
            <a:extLst>
              <a:ext uri="{FF2B5EF4-FFF2-40B4-BE49-F238E27FC236}">
                <a16:creationId xmlns:a16="http://schemas.microsoft.com/office/drawing/2014/main" id="{5E0DEFF2-30F9-E3E3-51A4-51CBBCB3B748}"/>
              </a:ext>
            </a:extLst>
          </p:cNvPr>
          <p:cNvSpPr txBox="1"/>
          <p:nvPr/>
        </p:nvSpPr>
        <p:spPr>
          <a:xfrm>
            <a:off x="411250" y="1965648"/>
            <a:ext cx="8113185" cy="1200329"/>
          </a:xfrm>
          <a:prstGeom prst="rect">
            <a:avLst/>
          </a:prstGeom>
          <a:noFill/>
        </p:spPr>
        <p:txBody>
          <a:bodyPr wrap="square" rtlCol="0">
            <a:spAutoFit/>
          </a:bodyPr>
          <a:lstStyle/>
          <a:p>
            <a:pPr marL="171450" indent="-171450" algn="just">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crictl</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images --digests 8ee59251acc93: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filters the list of container images based on the digest 8ee59251acc93. It displays information about the specific image associated with this digest. In this case, the image is from the registry registry.ocp4.example.com:8443/ubi8/httpd-24 with tag 1-209. The image ID matches the specified digest, and its size is 461MB. This command is useful for verifying image integrity or retrieving image details based on its digest.</a:t>
            </a:r>
          </a:p>
          <a:p>
            <a:pPr algn="just"/>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pic>
        <p:nvPicPr>
          <p:cNvPr id="3" name="Picture 2">
            <a:extLst>
              <a:ext uri="{FF2B5EF4-FFF2-40B4-BE49-F238E27FC236}">
                <a16:creationId xmlns:a16="http://schemas.microsoft.com/office/drawing/2014/main" id="{00581405-0556-0470-06BA-6A56C6ECE493}"/>
              </a:ext>
            </a:extLst>
          </p:cNvPr>
          <p:cNvPicPr>
            <a:picLocks noChangeAspect="1"/>
          </p:cNvPicPr>
          <p:nvPr/>
        </p:nvPicPr>
        <p:blipFill>
          <a:blip r:embed="rId3"/>
          <a:stretch>
            <a:fillRect/>
          </a:stretch>
        </p:blipFill>
        <p:spPr>
          <a:xfrm>
            <a:off x="685800" y="1137423"/>
            <a:ext cx="7772400" cy="424620"/>
          </a:xfrm>
          <a:prstGeom prst="rect">
            <a:avLst/>
          </a:prstGeom>
        </p:spPr>
      </p:pic>
    </p:spTree>
    <p:extLst>
      <p:ext uri="{BB962C8B-B14F-4D97-AF65-F5344CB8AC3E}">
        <p14:creationId xmlns:p14="http://schemas.microsoft.com/office/powerpoint/2010/main" val="1260654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889A5EA3-BA63-AF69-C30B-2728E4ACF4E7}"/>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975A8ABB-2B8A-7DB5-7E39-E0DE0B769EB6}"/>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Creating and OpenShift Deployment with a Specific Image Digest</a:t>
            </a:r>
          </a:p>
        </p:txBody>
      </p:sp>
      <p:pic>
        <p:nvPicPr>
          <p:cNvPr id="3" name="Picture 2" descr="A screen shot of a computer code&#10;&#10;Description automatically generated">
            <a:extLst>
              <a:ext uri="{FF2B5EF4-FFF2-40B4-BE49-F238E27FC236}">
                <a16:creationId xmlns:a16="http://schemas.microsoft.com/office/drawing/2014/main" id="{6E83088C-2340-5450-9B43-0DCC3CD3682E}"/>
              </a:ext>
            </a:extLst>
          </p:cNvPr>
          <p:cNvPicPr>
            <a:picLocks noChangeAspect="1"/>
          </p:cNvPicPr>
          <p:nvPr/>
        </p:nvPicPr>
        <p:blipFill>
          <a:blip r:embed="rId3"/>
          <a:stretch>
            <a:fillRect/>
          </a:stretch>
        </p:blipFill>
        <p:spPr>
          <a:xfrm>
            <a:off x="752035" y="757584"/>
            <a:ext cx="7772400" cy="1452519"/>
          </a:xfrm>
          <a:prstGeom prst="rect">
            <a:avLst/>
          </a:prstGeom>
        </p:spPr>
      </p:pic>
      <p:sp>
        <p:nvSpPr>
          <p:cNvPr id="4" name="TextBox 3">
            <a:extLst>
              <a:ext uri="{FF2B5EF4-FFF2-40B4-BE49-F238E27FC236}">
                <a16:creationId xmlns:a16="http://schemas.microsoft.com/office/drawing/2014/main" id="{20E4E3C6-F21C-98E1-422F-F31E3D1EC7D8}"/>
              </a:ext>
            </a:extLst>
          </p:cNvPr>
          <p:cNvSpPr txBox="1"/>
          <p:nvPr/>
        </p:nvSpPr>
        <p:spPr>
          <a:xfrm>
            <a:off x="612119" y="2675186"/>
            <a:ext cx="8063345" cy="2123658"/>
          </a:xfrm>
          <a:prstGeom prst="rect">
            <a:avLst/>
          </a:prstGeom>
          <a:noFill/>
        </p:spPr>
        <p:txBody>
          <a:bodyPr wrap="square" rtlCol="0">
            <a:spAutoFit/>
          </a:bodyPr>
          <a:lstStyle/>
          <a:p>
            <a:pPr marL="285750" indent="-285750" algn="just">
              <a:buFontTx/>
              <a:buChar char="-"/>
            </a:pPr>
            <a:r>
              <a:rPr lang="en-US" sz="1200" b="1" dirty="0" err="1">
                <a:latin typeface="Roboto" panose="02000000000000000000" pitchFamily="2" charset="0"/>
                <a:ea typeface="Roboto" panose="02000000000000000000" pitchFamily="2" charset="0"/>
                <a:cs typeface="Roboto" panose="02000000000000000000" pitchFamily="2" charset="0"/>
              </a:rPr>
              <a:t>oc</a:t>
            </a:r>
            <a:r>
              <a:rPr lang="en-US" sz="1200" b="1" dirty="0">
                <a:latin typeface="Roboto" panose="02000000000000000000" pitchFamily="2" charset="0"/>
                <a:ea typeface="Roboto" panose="02000000000000000000" pitchFamily="2" charset="0"/>
                <a:cs typeface="Roboto" panose="02000000000000000000" pitchFamily="2" charset="0"/>
              </a:rPr>
              <a:t> image info registry.ocp4.example.com:8443/ubi8/httpd-24:1-209 -o </a:t>
            </a:r>
            <a:r>
              <a:rPr lang="en-US" sz="1200" b="1" dirty="0" err="1">
                <a:latin typeface="Roboto" panose="02000000000000000000" pitchFamily="2" charset="0"/>
                <a:ea typeface="Roboto" panose="02000000000000000000" pitchFamily="2" charset="0"/>
                <a:cs typeface="Roboto" panose="02000000000000000000" pitchFamily="2" charset="0"/>
              </a:rPr>
              <a:t>json</a:t>
            </a:r>
            <a:r>
              <a:rPr lang="en-US" sz="1200" b="1" dirty="0">
                <a:latin typeface="Roboto" panose="02000000000000000000" pitchFamily="2" charset="0"/>
                <a:ea typeface="Roboto" panose="02000000000000000000" pitchFamily="2" charset="0"/>
                <a:cs typeface="Roboto" panose="02000000000000000000" pitchFamily="2" charset="0"/>
              </a:rPr>
              <a:t> | </a:t>
            </a:r>
            <a:r>
              <a:rPr lang="en-US" sz="1200" b="1" dirty="0" err="1">
                <a:latin typeface="Roboto" panose="02000000000000000000" pitchFamily="2" charset="0"/>
                <a:ea typeface="Roboto" panose="02000000000000000000" pitchFamily="2" charset="0"/>
                <a:cs typeface="Roboto" panose="02000000000000000000" pitchFamily="2" charset="0"/>
              </a:rPr>
              <a:t>jq</a:t>
            </a:r>
            <a:r>
              <a:rPr lang="en-US" sz="1200" b="1" dirty="0">
                <a:latin typeface="Roboto" panose="02000000000000000000" pitchFamily="2" charset="0"/>
                <a:ea typeface="Roboto" panose="02000000000000000000" pitchFamily="2" charset="0"/>
                <a:cs typeface="Roboto" panose="02000000000000000000" pitchFamily="2" charset="0"/>
              </a:rPr>
              <a:t> -r .digest</a:t>
            </a:r>
            <a:r>
              <a:rPr lang="en-US" sz="1200" dirty="0">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Retrieves the digest of the image ubi8/httpd-24:1-209 from the registry, formatting the output as JSON, and extracts just the digest value using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jq</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p>
          <a:p>
            <a:pPr marL="285750" indent="-285750" algn="just">
              <a:buFontTx/>
              <a:buChar char="-"/>
            </a:pP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IMAGE=sha256:ble3c572516d1910842beca8a9da373a8cc7228832b4655eaed4d0c66def876</a:t>
            </a:r>
            <a:r>
              <a:rPr lang="en-US" sz="1200"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Sets the image digest as an environment variable (IMAGE) for later use in creating a deployment.</a:t>
            </a:r>
          </a:p>
          <a:p>
            <a:pPr marL="285750" indent="-285750" algn="just">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create deployment httpd2 --image registry.ocp4.example.com:8443/ubi8/httpd-24@$IMAGE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Creates a new deployment named httpd2 using the image from the registry (ubi8/httpd-24) and its digest, ensuring the exact version of the image is deployed.</a:t>
            </a:r>
          </a:p>
          <a:p>
            <a:pPr marL="285750" indent="-285750" algn="just">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deployment httpd2 -o wide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Retrieves detailed information about the newly created httpd2 deployment, showing that it has one ready pod using the specified image.</a:t>
            </a:r>
          </a:p>
          <a:p>
            <a:pPr marL="285750" indent="-285750" algn="just">
              <a:buFontTx/>
              <a:buChar char="-"/>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65665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B66255AC-FFFF-3682-C360-4CC0EF440FE8}"/>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EC950B78-261E-BE94-E93D-7C73142BB309}"/>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Updating Deployment Image</a:t>
            </a:r>
          </a:p>
        </p:txBody>
      </p:sp>
      <p:sp>
        <p:nvSpPr>
          <p:cNvPr id="4" name="TextBox 3">
            <a:extLst>
              <a:ext uri="{FF2B5EF4-FFF2-40B4-BE49-F238E27FC236}">
                <a16:creationId xmlns:a16="http://schemas.microsoft.com/office/drawing/2014/main" id="{DECB4A25-6E20-6F4A-E81E-F029959A2209}"/>
              </a:ext>
            </a:extLst>
          </p:cNvPr>
          <p:cNvSpPr txBox="1"/>
          <p:nvPr/>
        </p:nvSpPr>
        <p:spPr>
          <a:xfrm>
            <a:off x="535259" y="2631688"/>
            <a:ext cx="8075970" cy="1985326"/>
          </a:xfrm>
          <a:prstGeom prst="rect">
            <a:avLst/>
          </a:prstGeom>
          <a:noFill/>
        </p:spPr>
        <p:txBody>
          <a:bodyPr wrap="square" rtlCol="0">
            <a:spAutoFit/>
          </a:bodyPr>
          <a:lstStyle/>
          <a:p>
            <a:pPr marL="171450" indent="-1714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set image deployment/httpd2 httpd-24=registry.ocp4.example.com:8443/ubi8/httpd-24:1-215: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Updates the image used by the httpd2 deployment to a new version (ubi8/httpd-24:1-215). This ensures that the deployment is now using the updated container image from the specified registry.</a:t>
            </a:r>
          </a:p>
          <a:p>
            <a:pPr marL="171450" indent="-171450">
              <a:buFontTx/>
              <a:buChar char="-"/>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171450" indent="-1714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deployment httpd2 -o wide</a:t>
            </a:r>
            <a:r>
              <a:rPr lang="en-US" sz="1200"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Retrieves detailed information about the httpd2 deployment, showing that the deployment is up-to-date with 1 pod running the updated image (ubi8/httpd-24:1-215).</a:t>
            </a:r>
          </a:p>
          <a:p>
            <a:pPr marL="171450" indent="-171450">
              <a:buFontTx/>
              <a:buChar char="-"/>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171450" indent="-1714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pods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Lists all running pods in the current project, showing that both httpd1 and httpd2 are running. httpd2 has been running for 30 seconds, indicating that the pod was recently created with the updated image.</a:t>
            </a:r>
          </a:p>
          <a:p>
            <a:pPr marL="171450" indent="-171450">
              <a:buFontTx/>
              <a:buChar char="-"/>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pic>
        <p:nvPicPr>
          <p:cNvPr id="5" name="Picture 4" descr="A screen shot of a computer&#10;&#10;Description automatically generated">
            <a:extLst>
              <a:ext uri="{FF2B5EF4-FFF2-40B4-BE49-F238E27FC236}">
                <a16:creationId xmlns:a16="http://schemas.microsoft.com/office/drawing/2014/main" id="{442B4948-5557-5F30-A46D-276539CA8DD0}"/>
              </a:ext>
            </a:extLst>
          </p:cNvPr>
          <p:cNvPicPr>
            <a:picLocks noChangeAspect="1"/>
          </p:cNvPicPr>
          <p:nvPr/>
        </p:nvPicPr>
        <p:blipFill>
          <a:blip r:embed="rId3"/>
          <a:stretch>
            <a:fillRect/>
          </a:stretch>
        </p:blipFill>
        <p:spPr>
          <a:xfrm>
            <a:off x="535259" y="1066230"/>
            <a:ext cx="7772400" cy="1280302"/>
          </a:xfrm>
          <a:prstGeom prst="rect">
            <a:avLst/>
          </a:prstGeom>
        </p:spPr>
      </p:pic>
    </p:spTree>
    <p:extLst>
      <p:ext uri="{BB962C8B-B14F-4D97-AF65-F5344CB8AC3E}">
        <p14:creationId xmlns:p14="http://schemas.microsoft.com/office/powerpoint/2010/main" val="3897408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7"/>
          <p:cNvSpPr txBox="1">
            <a:spLocks noGrp="1"/>
          </p:cNvSpPr>
          <p:nvPr>
            <p:ph type="title"/>
          </p:nvPr>
        </p:nvSpPr>
        <p:spPr>
          <a:xfrm>
            <a:off x="411250" y="236524"/>
            <a:ext cx="8340864" cy="843901"/>
          </a:xfrm>
          <a:prstGeom prst="rect">
            <a:avLst/>
          </a:prstGeom>
        </p:spPr>
        <p:txBody>
          <a:bodyPr spcFirstLastPara="1" wrap="square" lIns="91425" tIns="91425" rIns="91425" bIns="91425" anchor="t" anchorCtr="0">
            <a:noAutofit/>
          </a:bodyPr>
          <a:lstStyle/>
          <a:p>
            <a:pPr algn="l"/>
            <a:r>
              <a:rPr lang="en-US" dirty="0"/>
              <a:t>Container Image Identity and Tags</a:t>
            </a:r>
          </a:p>
        </p:txBody>
      </p:sp>
      <p:sp>
        <p:nvSpPr>
          <p:cNvPr id="3" name="TextBox 2">
            <a:extLst>
              <a:ext uri="{FF2B5EF4-FFF2-40B4-BE49-F238E27FC236}">
                <a16:creationId xmlns:a16="http://schemas.microsoft.com/office/drawing/2014/main" id="{E23794EE-33A9-7120-7CF8-E8329739F4A1}"/>
              </a:ext>
            </a:extLst>
          </p:cNvPr>
          <p:cNvSpPr txBox="1"/>
          <p:nvPr/>
        </p:nvSpPr>
        <p:spPr>
          <a:xfrm>
            <a:off x="411250" y="738795"/>
            <a:ext cx="7989438" cy="3416320"/>
          </a:xfrm>
          <a:prstGeom prst="rect">
            <a:avLst/>
          </a:prstGeom>
          <a:noFill/>
        </p:spPr>
        <p:txBody>
          <a:bodyPr wrap="square" rtlCol="0">
            <a:spAutoFit/>
          </a:bodyPr>
          <a:lstStyle/>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1.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Image Composition</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 container image name consists of a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registry</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namespace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name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and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tag</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(e.g.,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registry.access.redhat.com</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/ubi9/nginx-120:1-86).</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Registry</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Source of the image (e.g.,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registry.access.redhat.com</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Namespace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Category or organization (e.g., ubi9).</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Name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Identifier, can include software version (e.g., nginx-120 for Nginx v1.20).</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Tag</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Refers to a specific image version (e.g., 1-86).</a:t>
            </a:r>
          </a:p>
          <a:p>
            <a:pPr algn="just"/>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2.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Floating vs Static Tags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Floating tags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like latest point to the most recent image, leading to potential unnoticed updates.</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Static tags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ensure consistency, pointing to a fixed version.</a:t>
            </a:r>
          </a:p>
          <a:p>
            <a:pPr algn="just"/>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3.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Issues with Floating Tags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Using floating tags (e.g., latest) might lead to unintended application version updates, especially during scaling or pod relocation.</a:t>
            </a:r>
          </a:p>
          <a:p>
            <a:pPr algn="just"/>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4.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Best Practices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To avoid version inconsistencies, use static tags or the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SHA Image ID</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for guaranteed immutability. Example of SHA ID: name@sha256:....</a:t>
            </a:r>
          </a:p>
          <a:p>
            <a:pPr algn="just"/>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5.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Retrieving SHA ID</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Use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image info</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to get the SHA ID for a specific image tag.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77D7C3CC-EC28-BF67-0AF9-578EA315ECE3}"/>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1DBC115F-A218-8D67-0671-1110260EE380}"/>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Copying and Inspecting an Image Using </a:t>
            </a:r>
            <a:r>
              <a:rPr lang="en-US" dirty="0" err="1"/>
              <a:t>Skopeo</a:t>
            </a:r>
            <a:r>
              <a:rPr lang="en-US" dirty="0"/>
              <a:t> and OpenShift</a:t>
            </a:r>
          </a:p>
        </p:txBody>
      </p:sp>
      <p:sp>
        <p:nvSpPr>
          <p:cNvPr id="4" name="TextBox 3">
            <a:extLst>
              <a:ext uri="{FF2B5EF4-FFF2-40B4-BE49-F238E27FC236}">
                <a16:creationId xmlns:a16="http://schemas.microsoft.com/office/drawing/2014/main" id="{A7236F10-C83B-324E-5E78-29F583C26322}"/>
              </a:ext>
            </a:extLst>
          </p:cNvPr>
          <p:cNvSpPr txBox="1"/>
          <p:nvPr/>
        </p:nvSpPr>
        <p:spPr>
          <a:xfrm>
            <a:off x="307158" y="3365601"/>
            <a:ext cx="8453970" cy="1938992"/>
          </a:xfrm>
          <a:prstGeom prst="rect">
            <a:avLst/>
          </a:prstGeom>
          <a:noFill/>
        </p:spPr>
        <p:txBody>
          <a:bodyPr wrap="square" rtlCol="0">
            <a:spAutoFit/>
          </a:bodyPr>
          <a:lstStyle/>
          <a:p>
            <a:pPr marL="171450" indent="-1714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skopeo</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copy docker://registry.ocp4.example.com:8443/ubi8/httpd-24:1-209 docker://registry.ocp4.example.com:8443/ubi8/httpd-24:latest: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Copies the image ubi8/httpd-24:1-209 from the registry and retags it as latest. This ensures the latest tag points to the correct image. The error in the first command indicates a misconfiguration, but the corrected version works as expected.</a:t>
            </a:r>
          </a:p>
          <a:p>
            <a:pPr marL="171450" indent="-171450">
              <a:buFontTx/>
              <a:buChar char="-"/>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171450" indent="-1714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image info registry.ocp4.example.com:8443/ubi8/httpd-24:1-209</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Retrieves detailed information about the image ubi8/httpd-24:1-209, including its digest, layers, architecture, size (163MB), and other metadata such as the exposed ports (8080, 8443) and environment variables. This command provides an overview of the image configuration for verification or troubleshooting.</a:t>
            </a:r>
          </a:p>
          <a:p>
            <a:pPr marL="171450" indent="-171450">
              <a:buFontTx/>
              <a:buChar char="-"/>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pic>
        <p:nvPicPr>
          <p:cNvPr id="5" name="Picture 4" descr="A screenshot of a computer screen&#10;&#10;Description automatically generated">
            <a:extLst>
              <a:ext uri="{FF2B5EF4-FFF2-40B4-BE49-F238E27FC236}">
                <a16:creationId xmlns:a16="http://schemas.microsoft.com/office/drawing/2014/main" id="{4AE98708-0421-3CA0-1362-10863CD0E8DB}"/>
              </a:ext>
            </a:extLst>
          </p:cNvPr>
          <p:cNvPicPr>
            <a:picLocks noChangeAspect="1"/>
          </p:cNvPicPr>
          <p:nvPr/>
        </p:nvPicPr>
        <p:blipFill>
          <a:blip r:embed="rId3"/>
          <a:stretch>
            <a:fillRect/>
          </a:stretch>
        </p:blipFill>
        <p:spPr>
          <a:xfrm>
            <a:off x="1299514" y="738506"/>
            <a:ext cx="6176449" cy="2561749"/>
          </a:xfrm>
          <a:prstGeom prst="rect">
            <a:avLst/>
          </a:prstGeom>
        </p:spPr>
      </p:pic>
    </p:spTree>
    <p:extLst>
      <p:ext uri="{BB962C8B-B14F-4D97-AF65-F5344CB8AC3E}">
        <p14:creationId xmlns:p14="http://schemas.microsoft.com/office/powerpoint/2010/main" val="3868407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2334A0A9-7D16-96A6-5D21-36F779DB0A1A}"/>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B49E6826-D71E-B1DB-0203-3154E4C5803D}"/>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Retrieving Basic Information for an OpenShift Image</a:t>
            </a:r>
          </a:p>
        </p:txBody>
      </p:sp>
      <p:sp>
        <p:nvSpPr>
          <p:cNvPr id="4" name="TextBox 3">
            <a:extLst>
              <a:ext uri="{FF2B5EF4-FFF2-40B4-BE49-F238E27FC236}">
                <a16:creationId xmlns:a16="http://schemas.microsoft.com/office/drawing/2014/main" id="{9E23CD0E-A890-6FF5-AB98-9488DF547B53}"/>
              </a:ext>
            </a:extLst>
          </p:cNvPr>
          <p:cNvSpPr txBox="1"/>
          <p:nvPr/>
        </p:nvSpPr>
        <p:spPr>
          <a:xfrm>
            <a:off x="686855" y="2119219"/>
            <a:ext cx="7973925" cy="1015663"/>
          </a:xfrm>
          <a:prstGeom prst="rect">
            <a:avLst/>
          </a:prstGeom>
          <a:noFill/>
        </p:spPr>
        <p:txBody>
          <a:bodyPr wrap="square" rtlCol="0">
            <a:spAutoFit/>
          </a:bodyPr>
          <a:lstStyle/>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image info registry.ocp4.example.com:8443/ubi8/httpd-24:latest | head -2: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retrieves basic information about the image ubi8/httpd-24:latest from the registry. Using the head -2 command limits the output to the first two lines, displaying only the image name and its digest (sha256:ble3c572516d...). This provides a quick check to verify the image’s identifier and digest, which can be useful for ensuring you’re working with the correct image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versio</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pic>
        <p:nvPicPr>
          <p:cNvPr id="5" name="Picture 4">
            <a:extLst>
              <a:ext uri="{FF2B5EF4-FFF2-40B4-BE49-F238E27FC236}">
                <a16:creationId xmlns:a16="http://schemas.microsoft.com/office/drawing/2014/main" id="{62110C8F-8600-4754-CC18-E862144E47DC}"/>
              </a:ext>
            </a:extLst>
          </p:cNvPr>
          <p:cNvPicPr>
            <a:picLocks noChangeAspect="1"/>
          </p:cNvPicPr>
          <p:nvPr/>
        </p:nvPicPr>
        <p:blipFill>
          <a:blip r:embed="rId3"/>
          <a:stretch>
            <a:fillRect/>
          </a:stretch>
        </p:blipFill>
        <p:spPr>
          <a:xfrm>
            <a:off x="686855" y="1040902"/>
            <a:ext cx="7772400" cy="622071"/>
          </a:xfrm>
          <a:prstGeom prst="rect">
            <a:avLst/>
          </a:prstGeom>
        </p:spPr>
      </p:pic>
    </p:spTree>
    <p:extLst>
      <p:ext uri="{BB962C8B-B14F-4D97-AF65-F5344CB8AC3E}">
        <p14:creationId xmlns:p14="http://schemas.microsoft.com/office/powerpoint/2010/main" val="1014116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1876E734-9AB9-68FD-66A8-64E1D21ACF85}"/>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E709905B-54B0-DD94-E9BD-8C9BDE928498}"/>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Configuring a Deployment with Startup Probes in </a:t>
            </a:r>
            <a:r>
              <a:rPr lang="en-US" dirty="0" err="1"/>
              <a:t>Openshift</a:t>
            </a:r>
            <a:endParaRPr lang="en-US" dirty="0"/>
          </a:p>
        </p:txBody>
      </p:sp>
      <p:sp>
        <p:nvSpPr>
          <p:cNvPr id="6" name="TextBox 5">
            <a:extLst>
              <a:ext uri="{FF2B5EF4-FFF2-40B4-BE49-F238E27FC236}">
                <a16:creationId xmlns:a16="http://schemas.microsoft.com/office/drawing/2014/main" id="{BD2BB1B0-104E-BE6D-1221-3D0B295D88E7}"/>
              </a:ext>
            </a:extLst>
          </p:cNvPr>
          <p:cNvSpPr txBox="1"/>
          <p:nvPr/>
        </p:nvSpPr>
        <p:spPr>
          <a:xfrm>
            <a:off x="466024" y="2480976"/>
            <a:ext cx="7772400" cy="1384995"/>
          </a:xfrm>
          <a:prstGeom prst="rect">
            <a:avLst/>
          </a:prstGeom>
          <a:noFill/>
        </p:spPr>
        <p:txBody>
          <a:bodyPr wrap="square" rtlCol="0">
            <a:spAutoFit/>
          </a:bodyPr>
          <a:lstStyle/>
          <a:p>
            <a:pPr marL="171450" indent="-1714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create deployment httpd3 --image registry.ocp4.example.com:8443/ubi8/httpd-24</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command creates a deployment named httpd3 using a specified HTTPD image from the registry. The deployment will manage the HTTPD pod.</a:t>
            </a:r>
          </a:p>
          <a:p>
            <a:pPr marL="171450" indent="-1714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171450" indent="-1714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pods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command retrieves and lists all the running pods, displaying the pod name, readiness status, running state, number of restarts, and the age of each pod.</a:t>
            </a:r>
          </a:p>
          <a:p>
            <a:pPr marL="171450" indent="-171450">
              <a:buFontTx/>
              <a:buChar char="-"/>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pic>
        <p:nvPicPr>
          <p:cNvPr id="4" name="Picture 3" descr="A screenshot of a computer&#10;&#10;Description automatically generated">
            <a:extLst>
              <a:ext uri="{FF2B5EF4-FFF2-40B4-BE49-F238E27FC236}">
                <a16:creationId xmlns:a16="http://schemas.microsoft.com/office/drawing/2014/main" id="{855109DB-50A9-6DFB-5382-B70CF7636187}"/>
              </a:ext>
            </a:extLst>
          </p:cNvPr>
          <p:cNvPicPr>
            <a:picLocks noChangeAspect="1"/>
          </p:cNvPicPr>
          <p:nvPr/>
        </p:nvPicPr>
        <p:blipFill>
          <a:blip r:embed="rId3"/>
          <a:stretch>
            <a:fillRect/>
          </a:stretch>
        </p:blipFill>
        <p:spPr>
          <a:xfrm>
            <a:off x="466023" y="1066771"/>
            <a:ext cx="7772400" cy="1117727"/>
          </a:xfrm>
          <a:prstGeom prst="rect">
            <a:avLst/>
          </a:prstGeom>
        </p:spPr>
      </p:pic>
    </p:spTree>
    <p:extLst>
      <p:ext uri="{BB962C8B-B14F-4D97-AF65-F5344CB8AC3E}">
        <p14:creationId xmlns:p14="http://schemas.microsoft.com/office/powerpoint/2010/main" val="1574227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09346540-1344-6809-DA2F-647925D4689D}"/>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7EDB3EDD-E743-285D-C745-EFC847FD8E48}"/>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Describing Pod and Container Information</a:t>
            </a:r>
          </a:p>
        </p:txBody>
      </p:sp>
      <p:sp>
        <p:nvSpPr>
          <p:cNvPr id="4" name="TextBox 3">
            <a:extLst>
              <a:ext uri="{FF2B5EF4-FFF2-40B4-BE49-F238E27FC236}">
                <a16:creationId xmlns:a16="http://schemas.microsoft.com/office/drawing/2014/main" id="{259E891F-6C3E-ACF8-1935-E091679AF815}"/>
              </a:ext>
            </a:extLst>
          </p:cNvPr>
          <p:cNvSpPr txBox="1"/>
          <p:nvPr/>
        </p:nvSpPr>
        <p:spPr>
          <a:xfrm>
            <a:off x="708328" y="2103159"/>
            <a:ext cx="7727344" cy="1384995"/>
          </a:xfrm>
          <a:prstGeom prst="rect">
            <a:avLst/>
          </a:prstGeom>
          <a:noFill/>
        </p:spPr>
        <p:txBody>
          <a:bodyPr wrap="square" rtlCol="0">
            <a:spAutoFit/>
          </a:bodyPr>
          <a:lstStyle/>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describe pod httpd3-577cdd4659-rq656 | grep -A4 Containers: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describes the pod httpd3-577cdd4659-rq656 and uses the grep command to filter for the section containing “Containers” and the next 4 lines of output (-A4). The output shows details such as the container ID, image, and image ID associated with the httpd3 pod. The image is being pulled from registry.ocp4.example.com:8443/ubi8/httpd-24, and the container’s image ID is shown with a specific SHA-256 hash.</a:t>
            </a:r>
          </a:p>
          <a:p>
            <a:pPr marL="285750" indent="-285750">
              <a:buFontTx/>
              <a:buChar char="-"/>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pic>
        <p:nvPicPr>
          <p:cNvPr id="5" name="Picture 4">
            <a:extLst>
              <a:ext uri="{FF2B5EF4-FFF2-40B4-BE49-F238E27FC236}">
                <a16:creationId xmlns:a16="http://schemas.microsoft.com/office/drawing/2014/main" id="{FEC1BCCD-30E2-4AA7-CEBD-EA349E4B5F6A}"/>
              </a:ext>
            </a:extLst>
          </p:cNvPr>
          <p:cNvPicPr>
            <a:picLocks noChangeAspect="1"/>
          </p:cNvPicPr>
          <p:nvPr/>
        </p:nvPicPr>
        <p:blipFill>
          <a:blip r:embed="rId3"/>
          <a:stretch>
            <a:fillRect/>
          </a:stretch>
        </p:blipFill>
        <p:spPr>
          <a:xfrm>
            <a:off x="685800" y="889322"/>
            <a:ext cx="7772400" cy="838038"/>
          </a:xfrm>
          <a:prstGeom prst="rect">
            <a:avLst/>
          </a:prstGeom>
        </p:spPr>
      </p:pic>
    </p:spTree>
    <p:extLst>
      <p:ext uri="{BB962C8B-B14F-4D97-AF65-F5344CB8AC3E}">
        <p14:creationId xmlns:p14="http://schemas.microsoft.com/office/powerpoint/2010/main" val="1239650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37F4932B-D4B5-7B9F-81A1-24927B1F7F26}"/>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8FCC0EA9-2F00-C517-E691-87BA4FB175E8}"/>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Copying Image Using </a:t>
            </a:r>
            <a:r>
              <a:rPr lang="en-US" dirty="0" err="1"/>
              <a:t>Skopeo</a:t>
            </a:r>
            <a:endParaRPr lang="en-US" dirty="0"/>
          </a:p>
        </p:txBody>
      </p:sp>
      <p:sp>
        <p:nvSpPr>
          <p:cNvPr id="5" name="TextBox 4">
            <a:extLst>
              <a:ext uri="{FF2B5EF4-FFF2-40B4-BE49-F238E27FC236}">
                <a16:creationId xmlns:a16="http://schemas.microsoft.com/office/drawing/2014/main" id="{BB3B73FA-5821-EE31-733C-A3F7BC4F1206}"/>
              </a:ext>
            </a:extLst>
          </p:cNvPr>
          <p:cNvSpPr txBox="1"/>
          <p:nvPr/>
        </p:nvSpPr>
        <p:spPr>
          <a:xfrm>
            <a:off x="560857" y="2418115"/>
            <a:ext cx="7840413" cy="1569660"/>
          </a:xfrm>
          <a:prstGeom prst="rect">
            <a:avLst/>
          </a:prstGeom>
          <a:noFill/>
        </p:spPr>
        <p:txBody>
          <a:bodyPr wrap="square" rtlCol="0">
            <a:spAutoFit/>
          </a:bodyPr>
          <a:lstStyle/>
          <a:p>
            <a:r>
              <a:rPr lang="en-US" sz="1200" b="1" dirty="0" err="1">
                <a:solidFill>
                  <a:srgbClr val="0E0E0E"/>
                </a:solidFill>
                <a:latin typeface="Roboto" panose="02000000000000000000" pitchFamily="2" charset="0"/>
                <a:ea typeface="Roboto" panose="02000000000000000000" pitchFamily="2" charset="0"/>
                <a:cs typeface="Roboto" panose="02000000000000000000" pitchFamily="2" charset="0"/>
              </a:rPr>
              <a:t>skopeo</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copy docker://registry.ocp4.example.com:8443/ubi8/httpd-24:1-215 docker://registry.ocp4.example.com:8443/ubi8/httpd-24:latest: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copies the image from one tag (1-215) to another tag (latest) within the same image repository.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Skopeo</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is a tool that allows for copying container images between different registries, filesystems, and storage systems. In this case, the output shows that several layers of the image blobs are skipped, indicating they already exist, meaning they don’t need to be copied again. The copying process completes successfully with the message “Writing manifest to image destination” and “Storing signatures.”</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pic>
        <p:nvPicPr>
          <p:cNvPr id="3" name="Picture 2" descr="A black screen with white text&#10;&#10;Description automatically generated">
            <a:extLst>
              <a:ext uri="{FF2B5EF4-FFF2-40B4-BE49-F238E27FC236}">
                <a16:creationId xmlns:a16="http://schemas.microsoft.com/office/drawing/2014/main" id="{604336DA-54BE-BE79-7A50-635900D284F5}"/>
              </a:ext>
            </a:extLst>
          </p:cNvPr>
          <p:cNvPicPr>
            <a:picLocks noChangeAspect="1"/>
          </p:cNvPicPr>
          <p:nvPr/>
        </p:nvPicPr>
        <p:blipFill>
          <a:blip r:embed="rId3"/>
          <a:stretch>
            <a:fillRect/>
          </a:stretch>
        </p:blipFill>
        <p:spPr>
          <a:xfrm>
            <a:off x="594864" y="984211"/>
            <a:ext cx="7772400" cy="1030594"/>
          </a:xfrm>
          <a:prstGeom prst="rect">
            <a:avLst/>
          </a:prstGeom>
        </p:spPr>
      </p:pic>
    </p:spTree>
    <p:extLst>
      <p:ext uri="{BB962C8B-B14F-4D97-AF65-F5344CB8AC3E}">
        <p14:creationId xmlns:p14="http://schemas.microsoft.com/office/powerpoint/2010/main" val="39749610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28A137EF-7846-20C0-BC6D-C81661C717E6}"/>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F5DE9561-08F5-4E26-AA53-EB70CB68162A}"/>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Logging out and Describing the Pod details</a:t>
            </a:r>
          </a:p>
        </p:txBody>
      </p:sp>
      <p:sp>
        <p:nvSpPr>
          <p:cNvPr id="6" name="TextBox 5">
            <a:extLst>
              <a:ext uri="{FF2B5EF4-FFF2-40B4-BE49-F238E27FC236}">
                <a16:creationId xmlns:a16="http://schemas.microsoft.com/office/drawing/2014/main" id="{23079DEE-3FFE-3747-DE73-0A5C3C901EF9}"/>
              </a:ext>
            </a:extLst>
          </p:cNvPr>
          <p:cNvSpPr txBox="1"/>
          <p:nvPr/>
        </p:nvSpPr>
        <p:spPr>
          <a:xfrm>
            <a:off x="411250" y="2360541"/>
            <a:ext cx="8632992" cy="830997"/>
          </a:xfrm>
          <a:prstGeom prst="rect">
            <a:avLst/>
          </a:prstGeom>
          <a:noFill/>
        </p:spPr>
        <p:txBody>
          <a:bodyPr wrap="square" rtlCol="0">
            <a:spAutoFit/>
          </a:bodyPr>
          <a:lstStyle/>
          <a:p>
            <a:r>
              <a:rPr lang="en-US" sz="1200" b="1" dirty="0" err="1">
                <a:solidFill>
                  <a:srgbClr val="0E0E0E"/>
                </a:solidFill>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describe pod httpd3-577cdd4659-rq656 | grep -A4 Containers: </a:t>
            </a:r>
            <a:r>
              <a:rPr lang="en-US" sz="1200"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describes the httpd3 pod and filters for container-related information. It provides the container ID, image, and image ID for the running HTTPD container. The details confirm that the pod is still referencing the correct image from the registry, even after the user logged out of the registry.</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pic>
        <p:nvPicPr>
          <p:cNvPr id="4" name="Picture 3" descr="A screenshot of a computer program&#10;&#10;Description automatically generated">
            <a:extLst>
              <a:ext uri="{FF2B5EF4-FFF2-40B4-BE49-F238E27FC236}">
                <a16:creationId xmlns:a16="http://schemas.microsoft.com/office/drawing/2014/main" id="{AB8C0FFA-BBE8-F107-F2D8-0B4CC8405364}"/>
              </a:ext>
            </a:extLst>
          </p:cNvPr>
          <p:cNvPicPr>
            <a:picLocks noChangeAspect="1"/>
          </p:cNvPicPr>
          <p:nvPr/>
        </p:nvPicPr>
        <p:blipFill>
          <a:blip r:embed="rId3"/>
          <a:stretch>
            <a:fillRect/>
          </a:stretch>
        </p:blipFill>
        <p:spPr>
          <a:xfrm>
            <a:off x="512956" y="937792"/>
            <a:ext cx="7772400" cy="1093687"/>
          </a:xfrm>
          <a:prstGeom prst="rect">
            <a:avLst/>
          </a:prstGeom>
        </p:spPr>
      </p:pic>
    </p:spTree>
    <p:extLst>
      <p:ext uri="{BB962C8B-B14F-4D97-AF65-F5344CB8AC3E}">
        <p14:creationId xmlns:p14="http://schemas.microsoft.com/office/powerpoint/2010/main" val="11134683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422185D9-7917-23F4-897D-7D4A9481F385}"/>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183202E0-E3D7-64E9-D3FF-2A05AD5A7902}"/>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Scaling Deployment and Viewing Pod Details</a:t>
            </a:r>
          </a:p>
        </p:txBody>
      </p:sp>
      <p:sp>
        <p:nvSpPr>
          <p:cNvPr id="6" name="TextBox 5">
            <a:extLst>
              <a:ext uri="{FF2B5EF4-FFF2-40B4-BE49-F238E27FC236}">
                <a16:creationId xmlns:a16="http://schemas.microsoft.com/office/drawing/2014/main" id="{31FC77B2-327F-197F-0868-16A44B865F7A}"/>
              </a:ext>
            </a:extLst>
          </p:cNvPr>
          <p:cNvSpPr txBox="1"/>
          <p:nvPr/>
        </p:nvSpPr>
        <p:spPr>
          <a:xfrm>
            <a:off x="361583" y="3249738"/>
            <a:ext cx="8632992" cy="1200329"/>
          </a:xfrm>
          <a:prstGeom prst="rect">
            <a:avLst/>
          </a:prstGeom>
          <a:noFill/>
        </p:spPr>
        <p:txBody>
          <a:bodyPr wrap="square" rtlCol="0">
            <a:spAutoFit/>
          </a:bodyPr>
          <a:lstStyle/>
          <a:p>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scale deployment/httpd3 --replicas=2: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scales the httpd3 deployment, reducing the number of replicas (or instances) to 2. This ensures that only two pods are running for the httpd3 deployment instead of more or fewer pods.</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Analysis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subsequent describe pod commands verify that both pods use the same image, confirming consistency across the scaled deployment. This showcases the flexibility of scaling in OpenShift, allowing the user to manage resources efficiently.</a:t>
            </a:r>
          </a:p>
        </p:txBody>
      </p:sp>
      <p:pic>
        <p:nvPicPr>
          <p:cNvPr id="3" name="Picture 2" descr="A screenshot of a computer&#10;&#10;Description automatically generated">
            <a:extLst>
              <a:ext uri="{FF2B5EF4-FFF2-40B4-BE49-F238E27FC236}">
                <a16:creationId xmlns:a16="http://schemas.microsoft.com/office/drawing/2014/main" id="{0EC6B83E-9D2E-1B2F-9EB3-0E2234C19768}"/>
              </a:ext>
            </a:extLst>
          </p:cNvPr>
          <p:cNvPicPr>
            <a:picLocks noChangeAspect="1"/>
          </p:cNvPicPr>
          <p:nvPr/>
        </p:nvPicPr>
        <p:blipFill>
          <a:blip r:embed="rId3"/>
          <a:stretch>
            <a:fillRect/>
          </a:stretch>
        </p:blipFill>
        <p:spPr>
          <a:xfrm>
            <a:off x="729432" y="776795"/>
            <a:ext cx="7232539" cy="2233933"/>
          </a:xfrm>
          <a:prstGeom prst="rect">
            <a:avLst/>
          </a:prstGeom>
        </p:spPr>
      </p:pic>
    </p:spTree>
    <p:extLst>
      <p:ext uri="{BB962C8B-B14F-4D97-AF65-F5344CB8AC3E}">
        <p14:creationId xmlns:p14="http://schemas.microsoft.com/office/powerpoint/2010/main" val="10868149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4B4FABD3-2547-B7E5-9465-9764FC6DFB8C}"/>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C9FE956D-D402-B7B6-0B92-1F874E905803}"/>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Logging into OpenShift and Switching Projects</a:t>
            </a:r>
          </a:p>
        </p:txBody>
      </p:sp>
      <p:sp>
        <p:nvSpPr>
          <p:cNvPr id="6" name="TextBox 5">
            <a:extLst>
              <a:ext uri="{FF2B5EF4-FFF2-40B4-BE49-F238E27FC236}">
                <a16:creationId xmlns:a16="http://schemas.microsoft.com/office/drawing/2014/main" id="{0D747C37-578F-A93A-41A3-72D0535B8E54}"/>
              </a:ext>
            </a:extLst>
          </p:cNvPr>
          <p:cNvSpPr txBox="1"/>
          <p:nvPr/>
        </p:nvSpPr>
        <p:spPr>
          <a:xfrm>
            <a:off x="596502" y="3032049"/>
            <a:ext cx="8225972" cy="646331"/>
          </a:xfrm>
          <a:prstGeom prst="rect">
            <a:avLst/>
          </a:prstGeom>
          <a:noFill/>
        </p:spPr>
        <p:txBody>
          <a:bodyPr wrap="square" rtlCol="0">
            <a:spAutoFit/>
          </a:bodyPr>
          <a:lstStyle/>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user successfully logs into the OpenShift cluster and confirms access to two projects: updates-rollout-</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and updates-rollout-web. By switching to updates-rollout-</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user ensures that all subsequent commands will operate within the context of this project. </a:t>
            </a:r>
          </a:p>
        </p:txBody>
      </p:sp>
      <p:pic>
        <p:nvPicPr>
          <p:cNvPr id="3" name="Picture 2" descr="A screen shot of a computer&#10;&#10;Description automatically generated">
            <a:extLst>
              <a:ext uri="{FF2B5EF4-FFF2-40B4-BE49-F238E27FC236}">
                <a16:creationId xmlns:a16="http://schemas.microsoft.com/office/drawing/2014/main" id="{447C3DDC-AA73-06D5-6C6D-EDB98C16369F}"/>
              </a:ext>
            </a:extLst>
          </p:cNvPr>
          <p:cNvPicPr>
            <a:picLocks noChangeAspect="1"/>
          </p:cNvPicPr>
          <p:nvPr/>
        </p:nvPicPr>
        <p:blipFill>
          <a:blip r:embed="rId3"/>
          <a:stretch>
            <a:fillRect/>
          </a:stretch>
        </p:blipFill>
        <p:spPr>
          <a:xfrm>
            <a:off x="685800" y="856716"/>
            <a:ext cx="7772400" cy="1866600"/>
          </a:xfrm>
          <a:prstGeom prst="rect">
            <a:avLst/>
          </a:prstGeom>
        </p:spPr>
      </p:pic>
    </p:spTree>
    <p:extLst>
      <p:ext uri="{BB962C8B-B14F-4D97-AF65-F5344CB8AC3E}">
        <p14:creationId xmlns:p14="http://schemas.microsoft.com/office/powerpoint/2010/main" val="14694584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83397E96-F5E5-8060-9E0E-B16002492E6B}"/>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3CF0CDAC-9869-A8F7-FA5D-7F7DAA0248DC}"/>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Managing MySQL Deployment and Accessing Databases</a:t>
            </a:r>
          </a:p>
        </p:txBody>
      </p:sp>
      <p:sp>
        <p:nvSpPr>
          <p:cNvPr id="6" name="TextBox 5">
            <a:extLst>
              <a:ext uri="{FF2B5EF4-FFF2-40B4-BE49-F238E27FC236}">
                <a16:creationId xmlns:a16="http://schemas.microsoft.com/office/drawing/2014/main" id="{7CC4054F-7021-13F2-F96B-11E4AF69318E}"/>
              </a:ext>
            </a:extLst>
          </p:cNvPr>
          <p:cNvSpPr txBox="1"/>
          <p:nvPr/>
        </p:nvSpPr>
        <p:spPr>
          <a:xfrm>
            <a:off x="628331" y="2958275"/>
            <a:ext cx="7887338" cy="1569660"/>
          </a:xfrm>
          <a:prstGeom prst="rect">
            <a:avLst/>
          </a:prstGeom>
          <a:noFill/>
        </p:spPr>
        <p:txBody>
          <a:bodyPr wrap="square" rtlCol="0">
            <a:spAutoFit/>
          </a:bodyPr>
          <a:lstStyle/>
          <a:p>
            <a:pPr algn="just"/>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rsh</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mydb-86b6897d88-tz8vv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mysql</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--user=operator1 --password=test -e "SHOW DATABASES”: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allows the user to execute a remote shell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rsh</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into the running MySQL container (mydb-86b6897d88-tz8vv). Inside the container, the user runs a MySQL command with the credentials operator1 and password test to display the available databases using the SHOW DATABASES command.</a:t>
            </a:r>
          </a:p>
          <a:p>
            <a:pPr algn="just"/>
            <a:endPar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algn="just"/>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Analysis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MySQL deployment and pod are functioning correctly, as indicated by the “Running” state of the pod. The user is able to connect to the MySQL instance via remote shell and successfully list the available databases.</a:t>
            </a:r>
          </a:p>
        </p:txBody>
      </p:sp>
      <p:pic>
        <p:nvPicPr>
          <p:cNvPr id="4" name="Picture 3" descr="A screen shot of a computer&#10;&#10;Description automatically generated">
            <a:extLst>
              <a:ext uri="{FF2B5EF4-FFF2-40B4-BE49-F238E27FC236}">
                <a16:creationId xmlns:a16="http://schemas.microsoft.com/office/drawing/2014/main" id="{0FCE93A4-728E-9468-0954-55A967D0AEF4}"/>
              </a:ext>
            </a:extLst>
          </p:cNvPr>
          <p:cNvPicPr>
            <a:picLocks noChangeAspect="1"/>
          </p:cNvPicPr>
          <p:nvPr/>
        </p:nvPicPr>
        <p:blipFill>
          <a:blip r:embed="rId3"/>
          <a:stretch>
            <a:fillRect/>
          </a:stretch>
        </p:blipFill>
        <p:spPr>
          <a:xfrm>
            <a:off x="752035" y="752942"/>
            <a:ext cx="7772400" cy="2088107"/>
          </a:xfrm>
          <a:prstGeom prst="rect">
            <a:avLst/>
          </a:prstGeom>
        </p:spPr>
      </p:pic>
    </p:spTree>
    <p:extLst>
      <p:ext uri="{BB962C8B-B14F-4D97-AF65-F5344CB8AC3E}">
        <p14:creationId xmlns:p14="http://schemas.microsoft.com/office/powerpoint/2010/main" val="9380448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7401664A-842B-D44C-969D-00C6BB44A068}"/>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F7AA905A-97E0-38DF-C634-C7FA5370BE5F}"/>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Pausing Rollout, Updating Env variables, and accessing MySQL</a:t>
            </a:r>
          </a:p>
        </p:txBody>
      </p:sp>
      <p:sp>
        <p:nvSpPr>
          <p:cNvPr id="5" name="TextBox 4">
            <a:extLst>
              <a:ext uri="{FF2B5EF4-FFF2-40B4-BE49-F238E27FC236}">
                <a16:creationId xmlns:a16="http://schemas.microsoft.com/office/drawing/2014/main" id="{5147FDE4-B633-9F99-002B-505294A5E65E}"/>
              </a:ext>
            </a:extLst>
          </p:cNvPr>
          <p:cNvSpPr txBox="1"/>
          <p:nvPr/>
        </p:nvSpPr>
        <p:spPr>
          <a:xfrm>
            <a:off x="289259" y="3081362"/>
            <a:ext cx="8565482" cy="2308324"/>
          </a:xfrm>
          <a:prstGeom prst="rect">
            <a:avLst/>
          </a:prstGeom>
          <a:noFill/>
        </p:spPr>
        <p:txBody>
          <a:bodyPr wrap="square" rtlCol="0">
            <a:spAutoFit/>
          </a:bodyPr>
          <a:lstStyle/>
          <a:p>
            <a:pPr marL="171450" indent="-171450" algn="just">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rollout pause deployment/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mydb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command pauses the rollout for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mydb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deployment. This action halts any new updates or changes being applied to the deployment until it is resumed.</a:t>
            </a: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171450" indent="-171450" algn="just">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set env deployment/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mydb</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MYSQL_PASSWORD=redhat123</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command updates the environment variables of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mydb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deployment, specifically setting MYSQL_PASSWORD to redhat123.oc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rsh</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mydb-86b6897d88-tz8vv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mysql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--user=operator1 --password=test -e "SHOW DATABASES”: After updating the environment variable, the user remotely connects to the MySQL instance in the pod again using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rsh</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and lists the databases by running the SHOW DATABASES MySQL command.</a:t>
            </a:r>
          </a:p>
          <a:p>
            <a:pPr algn="just"/>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Analysis</a:t>
            </a:r>
            <a:r>
              <a:rPr lang="en-US" sz="1200"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pausing of the rollout ensures that no changes are applied until the user confirms everything works as expected. The environment variable update is critical for securely handling credentials, although in this case, the MySQL password change hasn’t been reflected in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rsh</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command yet (it still uses test).</a:t>
            </a:r>
          </a:p>
          <a:p>
            <a:pPr marL="285750" indent="-285750" algn="just">
              <a:buFontTx/>
              <a:buChar char="-"/>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p>
        </p:txBody>
      </p:sp>
      <p:pic>
        <p:nvPicPr>
          <p:cNvPr id="4" name="Picture 3" descr="A screen shot of a computer&#10;&#10;Description automatically generated">
            <a:extLst>
              <a:ext uri="{FF2B5EF4-FFF2-40B4-BE49-F238E27FC236}">
                <a16:creationId xmlns:a16="http://schemas.microsoft.com/office/drawing/2014/main" id="{4E995856-AA37-CA49-EF69-7FF50478E198}"/>
              </a:ext>
            </a:extLst>
          </p:cNvPr>
          <p:cNvPicPr>
            <a:picLocks noChangeAspect="1"/>
          </p:cNvPicPr>
          <p:nvPr/>
        </p:nvPicPr>
        <p:blipFill>
          <a:blip r:embed="rId3"/>
          <a:stretch>
            <a:fillRect/>
          </a:stretch>
        </p:blipFill>
        <p:spPr>
          <a:xfrm>
            <a:off x="572430" y="810295"/>
            <a:ext cx="7772400" cy="1835796"/>
          </a:xfrm>
          <a:prstGeom prst="rect">
            <a:avLst/>
          </a:prstGeom>
        </p:spPr>
      </p:pic>
    </p:spTree>
    <p:extLst>
      <p:ext uri="{BB962C8B-B14F-4D97-AF65-F5344CB8AC3E}">
        <p14:creationId xmlns:p14="http://schemas.microsoft.com/office/powerpoint/2010/main" val="2888690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5F37C4CA-5E5E-23F6-D694-574CB5560B37}"/>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A1C2965D-B34D-6FD8-0C51-8914A612A951}"/>
              </a:ext>
            </a:extLst>
          </p:cNvPr>
          <p:cNvSpPr txBox="1">
            <a:spLocks noGrp="1"/>
          </p:cNvSpPr>
          <p:nvPr>
            <p:ph type="title"/>
          </p:nvPr>
        </p:nvSpPr>
        <p:spPr>
          <a:xfrm>
            <a:off x="411250" y="236524"/>
            <a:ext cx="8340864" cy="843901"/>
          </a:xfrm>
          <a:prstGeom prst="rect">
            <a:avLst/>
          </a:prstGeom>
        </p:spPr>
        <p:txBody>
          <a:bodyPr spcFirstLastPara="1" wrap="square" lIns="91425" tIns="91425" rIns="91425" bIns="91425" anchor="t" anchorCtr="0">
            <a:noAutofit/>
          </a:bodyPr>
          <a:lstStyle/>
          <a:p>
            <a:pPr algn="l"/>
            <a:r>
              <a:rPr lang="en-US" dirty="0"/>
              <a:t>Container Image Identity and Tags</a:t>
            </a:r>
          </a:p>
        </p:txBody>
      </p:sp>
      <p:sp>
        <p:nvSpPr>
          <p:cNvPr id="3" name="TextBox 2">
            <a:extLst>
              <a:ext uri="{FF2B5EF4-FFF2-40B4-BE49-F238E27FC236}">
                <a16:creationId xmlns:a16="http://schemas.microsoft.com/office/drawing/2014/main" id="{4D1D0192-D239-553F-C515-E01EE6273081}"/>
              </a:ext>
            </a:extLst>
          </p:cNvPr>
          <p:cNvSpPr txBox="1"/>
          <p:nvPr/>
        </p:nvSpPr>
        <p:spPr>
          <a:xfrm>
            <a:off x="411250" y="738795"/>
            <a:ext cx="7989438" cy="2123658"/>
          </a:xfrm>
          <a:prstGeom prst="rect">
            <a:avLst/>
          </a:prstGeom>
          <a:noFill/>
        </p:spPr>
        <p:txBody>
          <a:bodyPr wrap="square" rtlCol="0">
            <a:spAutoFit/>
          </a:bodyPr>
          <a:lstStyle/>
          <a:p>
            <a:pPr algn="just"/>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6.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Pull Policies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IfNotPresent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Use local image if available; pull only if not present.</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Always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Always check for a new version.</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Never</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Do not pull, assuming the image is pre-loaded on the node.</a:t>
            </a:r>
          </a:p>
          <a:p>
            <a:pPr algn="just"/>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7.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Image Pruning</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Images remain on nodes after pod deletion for reuse.</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OpenShift’s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garbage collector</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removes unused images if disk usage exceeds 85%.</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One can manually inspect or prune images using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crictl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though it’s recommended to rely on the garbage collector for automatic cleanups.</a:t>
            </a:r>
          </a:p>
        </p:txBody>
      </p:sp>
    </p:spTree>
    <p:extLst>
      <p:ext uri="{BB962C8B-B14F-4D97-AF65-F5344CB8AC3E}">
        <p14:creationId xmlns:p14="http://schemas.microsoft.com/office/powerpoint/2010/main" val="38014614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7A363002-112A-4988-CDBB-10FEF1A89472}"/>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BFDF5038-E189-779B-AAB6-33F1F5536DB4}"/>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Updating Image and Resuming Deployment</a:t>
            </a:r>
          </a:p>
        </p:txBody>
      </p:sp>
      <p:sp>
        <p:nvSpPr>
          <p:cNvPr id="5" name="TextBox 4">
            <a:extLst>
              <a:ext uri="{FF2B5EF4-FFF2-40B4-BE49-F238E27FC236}">
                <a16:creationId xmlns:a16="http://schemas.microsoft.com/office/drawing/2014/main" id="{F1FF4C2C-108B-058E-2309-9112E7177149}"/>
              </a:ext>
            </a:extLst>
          </p:cNvPr>
          <p:cNvSpPr txBox="1"/>
          <p:nvPr/>
        </p:nvSpPr>
        <p:spPr>
          <a:xfrm>
            <a:off x="361583" y="3160022"/>
            <a:ext cx="8769921" cy="2123658"/>
          </a:xfrm>
          <a:prstGeom prst="rect">
            <a:avLst/>
          </a:prstGeom>
          <a:noFill/>
        </p:spPr>
        <p:txBody>
          <a:bodyPr wrap="square" rtlCol="0">
            <a:spAutoFit/>
          </a:bodyPr>
          <a:lstStyle/>
          <a:p>
            <a:pPr marL="171450" indent="-1714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set image deployment/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mydb</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mysql-80=registry.ocp4.example.com:8443/rhel9/mysql-80:1-228</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command updates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mydb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deployment to use a new image for the mysql-80 container.</a:t>
            </a:r>
          </a:p>
          <a:p>
            <a:pPr marL="171450" indent="-1714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pod mydb-86b6897d88-tz8vv -o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jsonpath</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spec.containers</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[0].image}{"\n"}’: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successfully retrieves the image information for the pod mydb-86b6897d88-tz8vv, confirming that the pod is using the updated.</a:t>
            </a:r>
          </a:p>
          <a:p>
            <a:pPr marL="171450" indent="-1714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rollout resume deployment/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mydb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command resumes the rollout of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mydb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deployment, which had been paused earlier.</a:t>
            </a: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Analysis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image update and rollout process for the MySQL deployment was successful. The new image is applied, and after resuming the rollout, the pods are correctly recreated and initialized with the updated image. This ensures that the application runs on the latest container image from the registry without issues, confirming a smooth transition to the new version.</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pic>
        <p:nvPicPr>
          <p:cNvPr id="3" name="Picture 2" descr="A screenshot of a computer&#10;&#10;Description automatically generated">
            <a:extLst>
              <a:ext uri="{FF2B5EF4-FFF2-40B4-BE49-F238E27FC236}">
                <a16:creationId xmlns:a16="http://schemas.microsoft.com/office/drawing/2014/main" id="{5AB16089-B343-DAFE-3875-82C84F1AAB7E}"/>
              </a:ext>
            </a:extLst>
          </p:cNvPr>
          <p:cNvPicPr>
            <a:picLocks noChangeAspect="1"/>
          </p:cNvPicPr>
          <p:nvPr/>
        </p:nvPicPr>
        <p:blipFill>
          <a:blip r:embed="rId3"/>
          <a:stretch>
            <a:fillRect/>
          </a:stretch>
        </p:blipFill>
        <p:spPr>
          <a:xfrm>
            <a:off x="752035" y="758112"/>
            <a:ext cx="6808492" cy="2401910"/>
          </a:xfrm>
          <a:prstGeom prst="rect">
            <a:avLst/>
          </a:prstGeom>
        </p:spPr>
      </p:pic>
    </p:spTree>
    <p:extLst>
      <p:ext uri="{BB962C8B-B14F-4D97-AF65-F5344CB8AC3E}">
        <p14:creationId xmlns:p14="http://schemas.microsoft.com/office/powerpoint/2010/main" val="33643004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B7F20FCD-8027-C507-FE2E-5CBF27B1F2D7}"/>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24969E32-2E16-3CD3-61A2-9D70B711B3DE}"/>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Accessing MySQL with Updated Credentials</a:t>
            </a:r>
          </a:p>
        </p:txBody>
      </p:sp>
      <p:sp>
        <p:nvSpPr>
          <p:cNvPr id="6" name="TextBox 5">
            <a:extLst>
              <a:ext uri="{FF2B5EF4-FFF2-40B4-BE49-F238E27FC236}">
                <a16:creationId xmlns:a16="http://schemas.microsoft.com/office/drawing/2014/main" id="{9DE58074-279F-9ED0-CC27-E48CE3A922E5}"/>
              </a:ext>
            </a:extLst>
          </p:cNvPr>
          <p:cNvSpPr txBox="1"/>
          <p:nvPr/>
        </p:nvSpPr>
        <p:spPr>
          <a:xfrm>
            <a:off x="411250" y="3109835"/>
            <a:ext cx="7983309" cy="1754326"/>
          </a:xfrm>
          <a:prstGeom prst="rect">
            <a:avLst/>
          </a:prstGeom>
          <a:noFill/>
        </p:spPr>
        <p:txBody>
          <a:bodyPr wrap="square" rtlCol="0">
            <a:spAutoFit/>
          </a:bodyPr>
          <a:lstStyle/>
          <a:p>
            <a:pPr marL="171450" indent="-1714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pod mydb-df977cb46-4769d -o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jsonpath</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spec.containers</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[0].image}{"\n"}’: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retrieves the image used by the pod mydb-df977cb46-4769d. </a:t>
            </a: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171450" indent="-1714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rsh</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mydb-df977cb46-4769d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mysql</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--user=operator1 --password=redhat123 -e "SHOW DATABASES”: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user is able to list the available databases: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information_schema</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performance_schema</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and quotes.</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latin typeface="Roboto" panose="02000000000000000000" pitchFamily="2" charset="0"/>
                <a:ea typeface="Roboto" panose="02000000000000000000" pitchFamily="2" charset="0"/>
                <a:cs typeface="Roboto" panose="02000000000000000000" pitchFamily="2" charset="0"/>
              </a:rPr>
              <a:t>Analysis: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updated password (redhat123) has been successfully applied to the MySQL environment, allowing access to the database with the new credentials. The previous password (test) was rejected, which indicates that the environment variable update for the password was correctly applied. </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pic>
        <p:nvPicPr>
          <p:cNvPr id="3" name="Picture 2" descr="A screen shot of a computer&#10;&#10;Description automatically generated">
            <a:extLst>
              <a:ext uri="{FF2B5EF4-FFF2-40B4-BE49-F238E27FC236}">
                <a16:creationId xmlns:a16="http://schemas.microsoft.com/office/drawing/2014/main" id="{1476DE2A-F5FC-BE9B-C1E6-DC3477E9C6F8}"/>
              </a:ext>
            </a:extLst>
          </p:cNvPr>
          <p:cNvPicPr>
            <a:picLocks noChangeAspect="1"/>
          </p:cNvPicPr>
          <p:nvPr/>
        </p:nvPicPr>
        <p:blipFill>
          <a:blip r:embed="rId3"/>
          <a:stretch>
            <a:fillRect/>
          </a:stretch>
        </p:blipFill>
        <p:spPr>
          <a:xfrm>
            <a:off x="541126" y="686973"/>
            <a:ext cx="7772400" cy="2281264"/>
          </a:xfrm>
          <a:prstGeom prst="rect">
            <a:avLst/>
          </a:prstGeom>
        </p:spPr>
      </p:pic>
    </p:spTree>
    <p:extLst>
      <p:ext uri="{BB962C8B-B14F-4D97-AF65-F5344CB8AC3E}">
        <p14:creationId xmlns:p14="http://schemas.microsoft.com/office/powerpoint/2010/main" val="2801714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24888A95-0FCD-05B7-3ECD-66922981A695}"/>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083B8553-4787-9022-4664-DB78FA9296C8}"/>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Managing Deployment and Retrieving Probe Information</a:t>
            </a:r>
          </a:p>
        </p:txBody>
      </p:sp>
      <p:sp>
        <p:nvSpPr>
          <p:cNvPr id="5" name="TextBox 4">
            <a:extLst>
              <a:ext uri="{FF2B5EF4-FFF2-40B4-BE49-F238E27FC236}">
                <a16:creationId xmlns:a16="http://schemas.microsoft.com/office/drawing/2014/main" id="{083B7302-D488-B052-051C-78C78B9533DB}"/>
              </a:ext>
            </a:extLst>
          </p:cNvPr>
          <p:cNvSpPr txBox="1"/>
          <p:nvPr/>
        </p:nvSpPr>
        <p:spPr>
          <a:xfrm>
            <a:off x="500591" y="3413607"/>
            <a:ext cx="7838916" cy="1938992"/>
          </a:xfrm>
          <a:prstGeom prst="rect">
            <a:avLst/>
          </a:prstGeom>
          <a:noFill/>
        </p:spPr>
        <p:txBody>
          <a:bodyPr wrap="square" rtlCol="0">
            <a:spAutoFit/>
          </a:bodyPr>
          <a:lstStyle/>
          <a:p>
            <a:pPr marL="171450" indent="-1714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replicaset</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lists the replica sets associated with the deployment, </a:t>
            </a:r>
          </a:p>
          <a:p>
            <a:pPr marL="171450" indent="-1714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replicaset</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version-6dfd487cbd -o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jsonpath</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spec.template.spec.containers</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[0].image}{"\n"}’</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command retrieves the image being used by the replica set version-6dfd487cbd. </a:t>
            </a:r>
          </a:p>
          <a:p>
            <a:pPr marL="171450" indent="-1714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deployment version -o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jsonpath</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spec.template.spec.containers</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[0].</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readinessProbe</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jq</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command retrieves and formats the readiness probe configuration for the version deployment using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jsonpath</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and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jq</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for pretty-printing.</a:t>
            </a: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Analysis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deployment and replica set are functioning properly, with all pods up-to-date and using the correct image. The readiness probe details retrieved show a health check configured for the HTTP endpoint / on port 8080, which helps ensure that the application is ready to receive traffic. </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pic>
        <p:nvPicPr>
          <p:cNvPr id="4" name="Picture 3" descr="A computer screen shot of a computer screen&#10;&#10;Description automatically generated">
            <a:extLst>
              <a:ext uri="{FF2B5EF4-FFF2-40B4-BE49-F238E27FC236}">
                <a16:creationId xmlns:a16="http://schemas.microsoft.com/office/drawing/2014/main" id="{B34D43FD-354D-CAA8-2D95-AAE7AB3D9DF5}"/>
              </a:ext>
            </a:extLst>
          </p:cNvPr>
          <p:cNvPicPr>
            <a:picLocks noChangeAspect="1"/>
          </p:cNvPicPr>
          <p:nvPr/>
        </p:nvPicPr>
        <p:blipFill>
          <a:blip r:embed="rId3"/>
          <a:stretch>
            <a:fillRect/>
          </a:stretch>
        </p:blipFill>
        <p:spPr>
          <a:xfrm>
            <a:off x="1510031" y="770470"/>
            <a:ext cx="5820037" cy="2576487"/>
          </a:xfrm>
          <a:prstGeom prst="rect">
            <a:avLst/>
          </a:prstGeom>
        </p:spPr>
      </p:pic>
    </p:spTree>
    <p:extLst>
      <p:ext uri="{BB962C8B-B14F-4D97-AF65-F5344CB8AC3E}">
        <p14:creationId xmlns:p14="http://schemas.microsoft.com/office/powerpoint/2010/main" val="1697492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B1348498-C8F3-4922-BAE2-017224D75F3E}"/>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5CC8D5BC-6B2D-2F05-8F3B-F70A17DFE6AC}"/>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Executing a Curl Loop</a:t>
            </a:r>
          </a:p>
        </p:txBody>
      </p:sp>
      <p:sp>
        <p:nvSpPr>
          <p:cNvPr id="6" name="TextBox 5">
            <a:extLst>
              <a:ext uri="{FF2B5EF4-FFF2-40B4-BE49-F238E27FC236}">
                <a16:creationId xmlns:a16="http://schemas.microsoft.com/office/drawing/2014/main" id="{7C37BD4F-7121-1475-36EF-D4545F85A9C3}"/>
              </a:ext>
            </a:extLst>
          </p:cNvPr>
          <p:cNvSpPr txBox="1"/>
          <p:nvPr/>
        </p:nvSpPr>
        <p:spPr>
          <a:xfrm>
            <a:off x="648960" y="3241312"/>
            <a:ext cx="7846080" cy="646331"/>
          </a:xfrm>
          <a:prstGeom prst="rect">
            <a:avLst/>
          </a:prstGeom>
          <a:noFill/>
        </p:spPr>
        <p:txBody>
          <a:bodyPr wrap="square" rtlCol="0">
            <a:spAutoFit/>
          </a:bodyPr>
          <a:lstStyle/>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/home/student/D0180/labs/updates-rollout/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curl_loop.sh</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command runs the script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curl_loop.sh</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which likely sends repeated curl requests to a specified endpoint. </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pic>
        <p:nvPicPr>
          <p:cNvPr id="4" name="Picture 3" descr="A computer screen with white text&#10;&#10;Description automatically generated">
            <a:extLst>
              <a:ext uri="{FF2B5EF4-FFF2-40B4-BE49-F238E27FC236}">
                <a16:creationId xmlns:a16="http://schemas.microsoft.com/office/drawing/2014/main" id="{86A65318-F336-B39C-F86F-9C9E494A2B5E}"/>
              </a:ext>
            </a:extLst>
          </p:cNvPr>
          <p:cNvPicPr>
            <a:picLocks noChangeAspect="1"/>
          </p:cNvPicPr>
          <p:nvPr/>
        </p:nvPicPr>
        <p:blipFill>
          <a:blip r:embed="rId3"/>
          <a:stretch>
            <a:fillRect/>
          </a:stretch>
        </p:blipFill>
        <p:spPr>
          <a:xfrm>
            <a:off x="494371" y="761092"/>
            <a:ext cx="7772400" cy="2278818"/>
          </a:xfrm>
          <a:prstGeom prst="rect">
            <a:avLst/>
          </a:prstGeom>
        </p:spPr>
      </p:pic>
    </p:spTree>
    <p:extLst>
      <p:ext uri="{BB962C8B-B14F-4D97-AF65-F5344CB8AC3E}">
        <p14:creationId xmlns:p14="http://schemas.microsoft.com/office/powerpoint/2010/main" val="19445801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7443BF1C-BE0E-201E-F6BF-62A642597CC1}"/>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56CFFB4C-195E-AE88-D298-C283CAF9F34F}"/>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Updating Deployment Image</a:t>
            </a:r>
          </a:p>
        </p:txBody>
      </p:sp>
      <p:sp>
        <p:nvSpPr>
          <p:cNvPr id="2" name="TextBox 1">
            <a:extLst>
              <a:ext uri="{FF2B5EF4-FFF2-40B4-BE49-F238E27FC236}">
                <a16:creationId xmlns:a16="http://schemas.microsoft.com/office/drawing/2014/main" id="{5358E940-6874-3F66-1787-E8008C06109B}"/>
              </a:ext>
            </a:extLst>
          </p:cNvPr>
          <p:cNvSpPr txBox="1"/>
          <p:nvPr/>
        </p:nvSpPr>
        <p:spPr>
          <a:xfrm>
            <a:off x="618060" y="1893543"/>
            <a:ext cx="7772400" cy="1015663"/>
          </a:xfrm>
          <a:prstGeom prst="rect">
            <a:avLst/>
          </a:prstGeom>
          <a:noFill/>
        </p:spPr>
        <p:txBody>
          <a:bodyPr wrap="square" rtlCol="0">
            <a:spAutoFit/>
          </a:bodyPr>
          <a:lstStyle/>
          <a:p>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set image deployment/version versioned-hello=registry.ocp4.example.com:8443/</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redhattraining</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/versioned-hello:v1.1: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updates the image used by the version deployment to a new version (v1.1). The image is pulled from the registry registry.ocp4.example.com, and the deployment is successfully updated with the message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deployment.apps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/version image updated.”</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pic>
        <p:nvPicPr>
          <p:cNvPr id="5" name="Picture 4">
            <a:extLst>
              <a:ext uri="{FF2B5EF4-FFF2-40B4-BE49-F238E27FC236}">
                <a16:creationId xmlns:a16="http://schemas.microsoft.com/office/drawing/2014/main" id="{CD7264B6-D2F4-06F6-EEC9-BE8BEDC86DBD}"/>
              </a:ext>
            </a:extLst>
          </p:cNvPr>
          <p:cNvPicPr>
            <a:picLocks noChangeAspect="1"/>
          </p:cNvPicPr>
          <p:nvPr/>
        </p:nvPicPr>
        <p:blipFill>
          <a:blip r:embed="rId3"/>
          <a:stretch>
            <a:fillRect/>
          </a:stretch>
        </p:blipFill>
        <p:spPr>
          <a:xfrm>
            <a:off x="618060" y="1137423"/>
            <a:ext cx="7772400" cy="369888"/>
          </a:xfrm>
          <a:prstGeom prst="rect">
            <a:avLst/>
          </a:prstGeom>
        </p:spPr>
      </p:pic>
    </p:spTree>
    <p:extLst>
      <p:ext uri="{BB962C8B-B14F-4D97-AF65-F5344CB8AC3E}">
        <p14:creationId xmlns:p14="http://schemas.microsoft.com/office/powerpoint/2010/main" val="25685140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FE9F5BE4-1128-A665-2930-B9DE28D63A36}"/>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94E8938A-8F62-0770-1155-4C9138AFA5A0}"/>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Verifying Service Update with Curl Loop Script</a:t>
            </a:r>
          </a:p>
        </p:txBody>
      </p:sp>
      <p:sp>
        <p:nvSpPr>
          <p:cNvPr id="5" name="TextBox 4">
            <a:extLst>
              <a:ext uri="{FF2B5EF4-FFF2-40B4-BE49-F238E27FC236}">
                <a16:creationId xmlns:a16="http://schemas.microsoft.com/office/drawing/2014/main" id="{02212422-A94C-51E2-1632-B8773E175B93}"/>
              </a:ext>
            </a:extLst>
          </p:cNvPr>
          <p:cNvSpPr txBox="1"/>
          <p:nvPr/>
        </p:nvSpPr>
        <p:spPr>
          <a:xfrm>
            <a:off x="492433" y="3161304"/>
            <a:ext cx="7998312" cy="1384995"/>
          </a:xfrm>
          <a:prstGeom prst="rect">
            <a:avLst/>
          </a:prstGeom>
          <a:noFill/>
        </p:spPr>
        <p:txBody>
          <a:bodyPr wrap="square" rtlCol="0">
            <a:spAutoFit/>
          </a:bodyPr>
          <a:lstStyle/>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/home/student/D0180/labs/updates-rollout/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curl_loop.sh</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output now shows “Hi! v1.1”, indicating that the service is responding with the updated version v1.1, which was set in the deployment image earlier.</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Analysis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confirms that the service has been successfully updated to version v1.1 following the image update. The repeated curl requests to the service show that the application is running the new version without any issues, and the service is consistently returning the updated message.</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pic>
        <p:nvPicPr>
          <p:cNvPr id="3" name="Picture 2" descr="A screen shot of a computer&#10;&#10;Description automatically generated">
            <a:extLst>
              <a:ext uri="{FF2B5EF4-FFF2-40B4-BE49-F238E27FC236}">
                <a16:creationId xmlns:a16="http://schemas.microsoft.com/office/drawing/2014/main" id="{674FB905-2BFC-8BAE-D8DB-36D126C9FE46}"/>
              </a:ext>
            </a:extLst>
          </p:cNvPr>
          <p:cNvPicPr>
            <a:picLocks noChangeAspect="1"/>
          </p:cNvPicPr>
          <p:nvPr/>
        </p:nvPicPr>
        <p:blipFill>
          <a:blip r:embed="rId3"/>
          <a:stretch>
            <a:fillRect/>
          </a:stretch>
        </p:blipFill>
        <p:spPr>
          <a:xfrm>
            <a:off x="685800" y="868111"/>
            <a:ext cx="7772400" cy="1703639"/>
          </a:xfrm>
          <a:prstGeom prst="rect">
            <a:avLst/>
          </a:prstGeom>
        </p:spPr>
      </p:pic>
    </p:spTree>
    <p:extLst>
      <p:ext uri="{BB962C8B-B14F-4D97-AF65-F5344CB8AC3E}">
        <p14:creationId xmlns:p14="http://schemas.microsoft.com/office/powerpoint/2010/main" val="19236657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6B6AF6E9-A41F-34B1-EF31-4550FACA1677}"/>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A9321104-778B-6CE0-4E27-730BC745B7F5}"/>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Checking Rollout Status and </a:t>
            </a:r>
            <a:r>
              <a:rPr lang="en-US" dirty="0" err="1"/>
              <a:t>ReplicaSet</a:t>
            </a:r>
            <a:r>
              <a:rPr lang="en-US" dirty="0"/>
              <a:t> Information </a:t>
            </a:r>
          </a:p>
        </p:txBody>
      </p:sp>
      <p:sp>
        <p:nvSpPr>
          <p:cNvPr id="5" name="TextBox 4">
            <a:extLst>
              <a:ext uri="{FF2B5EF4-FFF2-40B4-BE49-F238E27FC236}">
                <a16:creationId xmlns:a16="http://schemas.microsoft.com/office/drawing/2014/main" id="{68142824-4FFF-D18D-0374-118A039B5D29}"/>
              </a:ext>
            </a:extLst>
          </p:cNvPr>
          <p:cNvSpPr txBox="1"/>
          <p:nvPr/>
        </p:nvSpPr>
        <p:spPr>
          <a:xfrm>
            <a:off x="536996" y="2568416"/>
            <a:ext cx="7639665" cy="2123658"/>
          </a:xfrm>
          <a:prstGeom prst="rect">
            <a:avLst/>
          </a:prstGeom>
          <a:noFill/>
        </p:spPr>
        <p:txBody>
          <a:bodyPr wrap="square" rtlCol="0">
            <a:spAutoFit/>
          </a:bodyPr>
          <a:lstStyle/>
          <a:p>
            <a:pPr marL="171450" indent="-1714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rollout status deployment/version</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command checks the status of the version deployment. </a:t>
            </a: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171450" indent="-1714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replicaset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command lists the replica sets associated with the version deployment.</a:t>
            </a:r>
          </a:p>
          <a:p>
            <a:pPr marL="171450" indent="-1714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replicaset</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version-6dfd487cbd -o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jsonpath</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spec.template.spec.containers</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[0].image}{"\n"}’: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retrieves the image used by the older replica set version-6dfd487cbd, confirming that it used the versioned-hello:v1.0 image.</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Analysis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rollout has successfully updated the deployment to use the new version of the image (v1.1), as shown by the newly active replica set version-56687fd8c5. The old replica set (version-6dfd487cbd) has been scaled down to 0 pods, meaning no instances are running from the old version. This confirms a smooth and successful transition to the new version of the service.</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pic>
        <p:nvPicPr>
          <p:cNvPr id="4" name="Picture 3" descr="A screen shot of a computer&#10;&#10;Description automatically generated">
            <a:extLst>
              <a:ext uri="{FF2B5EF4-FFF2-40B4-BE49-F238E27FC236}">
                <a16:creationId xmlns:a16="http://schemas.microsoft.com/office/drawing/2014/main" id="{5D69E8E5-C4A8-41BB-CF78-F387B2C0C294}"/>
              </a:ext>
            </a:extLst>
          </p:cNvPr>
          <p:cNvPicPr>
            <a:picLocks noChangeAspect="1"/>
          </p:cNvPicPr>
          <p:nvPr/>
        </p:nvPicPr>
        <p:blipFill>
          <a:blip r:embed="rId3"/>
          <a:stretch>
            <a:fillRect/>
          </a:stretch>
        </p:blipFill>
        <p:spPr>
          <a:xfrm>
            <a:off x="634180" y="1137423"/>
            <a:ext cx="7772400" cy="1130259"/>
          </a:xfrm>
          <a:prstGeom prst="rect">
            <a:avLst/>
          </a:prstGeom>
        </p:spPr>
      </p:pic>
    </p:spTree>
    <p:extLst>
      <p:ext uri="{BB962C8B-B14F-4D97-AF65-F5344CB8AC3E}">
        <p14:creationId xmlns:p14="http://schemas.microsoft.com/office/powerpoint/2010/main" val="7120820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60BBABDD-DFD0-CF80-7BC5-1FA33AD7F731}"/>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5F785F39-CB06-3D2F-FF0E-4EFED2011FDA}"/>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Finalizing Deployment Image Update and Verifying </a:t>
            </a:r>
            <a:r>
              <a:rPr lang="en-US" dirty="0" err="1"/>
              <a:t>ReplicaSet</a:t>
            </a:r>
            <a:endParaRPr lang="en-US" dirty="0"/>
          </a:p>
        </p:txBody>
      </p:sp>
      <p:sp>
        <p:nvSpPr>
          <p:cNvPr id="6" name="TextBox 5">
            <a:extLst>
              <a:ext uri="{FF2B5EF4-FFF2-40B4-BE49-F238E27FC236}">
                <a16:creationId xmlns:a16="http://schemas.microsoft.com/office/drawing/2014/main" id="{9F990FDE-6332-3553-A82F-D193B2634DDE}"/>
              </a:ext>
            </a:extLst>
          </p:cNvPr>
          <p:cNvSpPr txBox="1"/>
          <p:nvPr/>
        </p:nvSpPr>
        <p:spPr>
          <a:xfrm>
            <a:off x="491699" y="2782740"/>
            <a:ext cx="8293071" cy="2308324"/>
          </a:xfrm>
          <a:prstGeom prst="rect">
            <a:avLst/>
          </a:prstGeom>
          <a:noFill/>
        </p:spPr>
        <p:txBody>
          <a:bodyPr wrap="square" rtlCol="0">
            <a:spAutoFit/>
          </a:bodyPr>
          <a:lstStyle/>
          <a:p>
            <a:pPr marL="171450" indent="-171450">
              <a:buFontTx/>
              <a:buChar char="-"/>
            </a:pPr>
            <a:r>
              <a:rPr lang="en-US" sz="1200" b="1" dirty="0" err="1">
                <a:latin typeface="Roboto" panose="02000000000000000000" pitchFamily="2" charset="0"/>
                <a:ea typeface="Roboto" panose="02000000000000000000" pitchFamily="2" charset="0"/>
                <a:cs typeface="Roboto" panose="02000000000000000000" pitchFamily="2" charset="0"/>
              </a:rPr>
              <a:t>oc</a:t>
            </a:r>
            <a:r>
              <a:rPr lang="en-US" sz="1200" b="1" dirty="0">
                <a:latin typeface="Roboto" panose="02000000000000000000" pitchFamily="2" charset="0"/>
                <a:ea typeface="Roboto" panose="02000000000000000000" pitchFamily="2" charset="0"/>
                <a:cs typeface="Roboto" panose="02000000000000000000" pitchFamily="2" charset="0"/>
              </a:rPr>
              <a:t> set image deployment/version versioned-hello=registry.ocp4.example.com:8443/</a:t>
            </a:r>
            <a:r>
              <a:rPr lang="en-US" sz="1200" b="1" dirty="0" err="1">
                <a:latin typeface="Roboto" panose="02000000000000000000" pitchFamily="2" charset="0"/>
                <a:ea typeface="Roboto" panose="02000000000000000000" pitchFamily="2" charset="0"/>
                <a:cs typeface="Roboto" panose="02000000000000000000" pitchFamily="2" charset="0"/>
              </a:rPr>
              <a:t>redhattraining</a:t>
            </a:r>
            <a:r>
              <a:rPr lang="en-US" sz="1200" b="1" dirty="0">
                <a:latin typeface="Roboto" panose="02000000000000000000" pitchFamily="2" charset="0"/>
                <a:ea typeface="Roboto" panose="02000000000000000000" pitchFamily="2" charset="0"/>
                <a:cs typeface="Roboto" panose="02000000000000000000" pitchFamily="2" charset="0"/>
              </a:rPr>
              <a:t>/versioned-hello:v1.1</a:t>
            </a:r>
            <a:r>
              <a:rPr lang="en-US" sz="1200" dirty="0">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updates the version deployment to use the v1.1 image of versioned-hello.</a:t>
            </a: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171450" indent="-1714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rollout status deployment/version</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user checks the rollout status of the deployment, confirming that it was successfully rolled out and the new image is now in use.</a:t>
            </a:r>
          </a:p>
          <a:p>
            <a:pPr marL="171450" indent="-1714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replicaset</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version-6dfd487cbd -o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jsonpath</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spec.template.spec.containers</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[0].image}{"\n"}'</a:t>
            </a:r>
          </a:p>
          <a:p>
            <a:pPr marL="171450" indent="-1714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replicaset</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version-56687fd8c5 -o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jsonpath</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spec.template.spec.containers</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[0].image}{"\n"}’: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first command retrieves the image used by the older replica set, confirming it was running versioned-hello:v1.0. The second command retrieves the image used by the active replica set, confirming it is now using versioned-hello:v1.1.</a:t>
            </a:r>
          </a:p>
          <a:p>
            <a:pPr marL="171450" indent="-171450">
              <a:buFontTx/>
              <a:buChar char="-"/>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Analysis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deployment has been successfully updated to use the v1.1 image, as reflected in the new replica set version-56687fd8c5. The old replica set has been scaled down, and all 10 pods are running with the new image.</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pic>
        <p:nvPicPr>
          <p:cNvPr id="4" name="Picture 3" descr="A screen shot of a computer&#10;&#10;Description automatically generated">
            <a:extLst>
              <a:ext uri="{FF2B5EF4-FFF2-40B4-BE49-F238E27FC236}">
                <a16:creationId xmlns:a16="http://schemas.microsoft.com/office/drawing/2014/main" id="{3D02E0E0-0963-D566-5948-FC661BA670A3}"/>
              </a:ext>
            </a:extLst>
          </p:cNvPr>
          <p:cNvPicPr>
            <a:picLocks noChangeAspect="1"/>
          </p:cNvPicPr>
          <p:nvPr/>
        </p:nvPicPr>
        <p:blipFill>
          <a:blip r:embed="rId3"/>
          <a:stretch>
            <a:fillRect/>
          </a:stretch>
        </p:blipFill>
        <p:spPr>
          <a:xfrm>
            <a:off x="685800" y="813022"/>
            <a:ext cx="7772400" cy="1670219"/>
          </a:xfrm>
          <a:prstGeom prst="rect">
            <a:avLst/>
          </a:prstGeom>
        </p:spPr>
      </p:pic>
    </p:spTree>
    <p:extLst>
      <p:ext uri="{BB962C8B-B14F-4D97-AF65-F5344CB8AC3E}">
        <p14:creationId xmlns:p14="http://schemas.microsoft.com/office/powerpoint/2010/main" val="39979872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CFA28C60-6110-5D20-91C6-1CF8F573AF4A}"/>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549E3C1F-4153-3AD3-744D-A5600B0C6380}"/>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Rolling Back a Deployment</a:t>
            </a:r>
          </a:p>
        </p:txBody>
      </p:sp>
      <p:pic>
        <p:nvPicPr>
          <p:cNvPr id="4" name="Picture 3">
            <a:extLst>
              <a:ext uri="{FF2B5EF4-FFF2-40B4-BE49-F238E27FC236}">
                <a16:creationId xmlns:a16="http://schemas.microsoft.com/office/drawing/2014/main" id="{CB99FA8A-8C94-253C-BD90-0436D31561AA}"/>
              </a:ext>
            </a:extLst>
          </p:cNvPr>
          <p:cNvPicPr>
            <a:picLocks noChangeAspect="1"/>
          </p:cNvPicPr>
          <p:nvPr/>
        </p:nvPicPr>
        <p:blipFill>
          <a:blip r:embed="rId3"/>
          <a:stretch>
            <a:fillRect/>
          </a:stretch>
        </p:blipFill>
        <p:spPr>
          <a:xfrm>
            <a:off x="624468" y="878106"/>
            <a:ext cx="7772400" cy="756003"/>
          </a:xfrm>
          <a:prstGeom prst="rect">
            <a:avLst/>
          </a:prstGeom>
        </p:spPr>
      </p:pic>
      <p:sp>
        <p:nvSpPr>
          <p:cNvPr id="6" name="TextBox 5">
            <a:extLst>
              <a:ext uri="{FF2B5EF4-FFF2-40B4-BE49-F238E27FC236}">
                <a16:creationId xmlns:a16="http://schemas.microsoft.com/office/drawing/2014/main" id="{A8550828-90A4-B26A-AB30-660A56AFB146}"/>
              </a:ext>
            </a:extLst>
          </p:cNvPr>
          <p:cNvSpPr txBox="1"/>
          <p:nvPr/>
        </p:nvSpPr>
        <p:spPr>
          <a:xfrm>
            <a:off x="609600" y="2141034"/>
            <a:ext cx="7787268" cy="1200329"/>
          </a:xfrm>
          <a:prstGeom prst="rect">
            <a:avLst/>
          </a:prstGeom>
          <a:noFill/>
        </p:spPr>
        <p:txBody>
          <a:bodyPr wrap="square" rtlCol="0">
            <a:spAutoFit/>
          </a:bodyPr>
          <a:lstStyle/>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rolls back the version deployment to the previous configuration or image. </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Analysis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Rolling back a deployment is useful when an update causes issues or when the user needs to revert to a previous stable version. In this case, the version deployment has been rolled back to the previously used image or configuration, ensuring that the application reverts to the last known working state. </a:t>
            </a:r>
          </a:p>
          <a:p>
            <a:endParaRPr lang="en-US" sz="12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1454304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241D9657-6C04-DF18-1801-0452F330FE11}"/>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41694C6B-579D-77CD-8724-F42E297515D4}"/>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Verifying Rollback with Curl Loop Script</a:t>
            </a:r>
          </a:p>
        </p:txBody>
      </p:sp>
      <p:sp>
        <p:nvSpPr>
          <p:cNvPr id="5" name="TextBox 4">
            <a:extLst>
              <a:ext uri="{FF2B5EF4-FFF2-40B4-BE49-F238E27FC236}">
                <a16:creationId xmlns:a16="http://schemas.microsoft.com/office/drawing/2014/main" id="{19926581-A825-E75A-A475-ABC1BF96DBE4}"/>
              </a:ext>
            </a:extLst>
          </p:cNvPr>
          <p:cNvSpPr txBox="1"/>
          <p:nvPr/>
        </p:nvSpPr>
        <p:spPr>
          <a:xfrm>
            <a:off x="544105" y="2919289"/>
            <a:ext cx="7866863" cy="461665"/>
          </a:xfrm>
          <a:prstGeom prst="rect">
            <a:avLst/>
          </a:prstGeom>
          <a:noFill/>
        </p:spPr>
        <p:txBody>
          <a:bodyPr wrap="square" rtlCol="0">
            <a:spAutoFit/>
          </a:bodyPr>
          <a:lstStyle/>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output shows repeated “Hi!” messages, which likely indicate that the service has been reverted to the previous version, where it responded with just “Hi!” instead of “Hi! v1.1” as seen in earlier runs.</a:t>
            </a:r>
          </a:p>
        </p:txBody>
      </p:sp>
      <p:pic>
        <p:nvPicPr>
          <p:cNvPr id="3" name="Picture 2" descr="A black screen with white text&#10;&#10;Description automatically generated">
            <a:extLst>
              <a:ext uri="{FF2B5EF4-FFF2-40B4-BE49-F238E27FC236}">
                <a16:creationId xmlns:a16="http://schemas.microsoft.com/office/drawing/2014/main" id="{4FD56950-E694-F445-31EF-CA7B7DB70E4F}"/>
              </a:ext>
            </a:extLst>
          </p:cNvPr>
          <p:cNvPicPr>
            <a:picLocks noChangeAspect="1"/>
          </p:cNvPicPr>
          <p:nvPr/>
        </p:nvPicPr>
        <p:blipFill>
          <a:blip r:embed="rId3"/>
          <a:stretch>
            <a:fillRect/>
          </a:stretch>
        </p:blipFill>
        <p:spPr>
          <a:xfrm>
            <a:off x="638568" y="880464"/>
            <a:ext cx="7772400" cy="1691286"/>
          </a:xfrm>
          <a:prstGeom prst="rect">
            <a:avLst/>
          </a:prstGeom>
        </p:spPr>
      </p:pic>
    </p:spTree>
    <p:extLst>
      <p:ext uri="{BB962C8B-B14F-4D97-AF65-F5344CB8AC3E}">
        <p14:creationId xmlns:p14="http://schemas.microsoft.com/office/powerpoint/2010/main" val="4230848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8F3B80A7-9F95-6667-743E-E9974CD9B71A}"/>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43981EC1-E7B8-54CD-304C-1CC883AC3032}"/>
              </a:ext>
            </a:extLst>
          </p:cNvPr>
          <p:cNvSpPr txBox="1">
            <a:spLocks noGrp="1"/>
          </p:cNvSpPr>
          <p:nvPr>
            <p:ph type="title"/>
          </p:nvPr>
        </p:nvSpPr>
        <p:spPr>
          <a:xfrm>
            <a:off x="411250" y="236524"/>
            <a:ext cx="8340864" cy="843901"/>
          </a:xfrm>
          <a:prstGeom prst="rect">
            <a:avLst/>
          </a:prstGeom>
        </p:spPr>
        <p:txBody>
          <a:bodyPr spcFirstLastPara="1" wrap="square" lIns="91425" tIns="91425" rIns="91425" bIns="91425" anchor="t" anchorCtr="0">
            <a:noAutofit/>
          </a:bodyPr>
          <a:lstStyle/>
          <a:p>
            <a:pPr algn="l"/>
            <a:r>
              <a:rPr lang="en-US" dirty="0"/>
              <a:t>Update Application Image and Settings</a:t>
            </a:r>
            <a:endParaRPr dirty="0"/>
          </a:p>
        </p:txBody>
      </p:sp>
      <p:sp>
        <p:nvSpPr>
          <p:cNvPr id="3" name="TextBox 2">
            <a:extLst>
              <a:ext uri="{FF2B5EF4-FFF2-40B4-BE49-F238E27FC236}">
                <a16:creationId xmlns:a16="http://schemas.microsoft.com/office/drawing/2014/main" id="{1ECD376F-6F85-B9CE-87BF-7E1EF78C54A7}"/>
              </a:ext>
            </a:extLst>
          </p:cNvPr>
          <p:cNvSpPr txBox="1"/>
          <p:nvPr/>
        </p:nvSpPr>
        <p:spPr>
          <a:xfrm>
            <a:off x="480569" y="820571"/>
            <a:ext cx="7989438" cy="3785652"/>
          </a:xfrm>
          <a:prstGeom prst="rect">
            <a:avLst/>
          </a:prstGeom>
          <a:noFill/>
        </p:spPr>
        <p:txBody>
          <a:bodyPr wrap="square" rtlCol="0">
            <a:spAutoFit/>
          </a:bodyPr>
          <a:lstStyle/>
          <a:p>
            <a:pPr algn="just"/>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1. Application Separation</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Application code, settings (configurations), and data are kept separate. OpenShift uses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config maps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secrets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and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volumes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to manage these settings and data.</a:t>
            </a:r>
          </a:p>
          <a:p>
            <a:pPr algn="just"/>
            <a:endPar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endParaRPr>
          </a:p>
          <a:p>
            <a:pPr algn="just"/>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2. Updating Code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To update an app’s code, one needs to build a new container image. This is often automated using a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CI/CD pipeline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which builds and pushes the new image to a registry.</a:t>
            </a:r>
          </a:p>
          <a:p>
            <a:pPr algn="just"/>
            <a:endPar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endParaRPr>
          </a:p>
          <a:p>
            <a:pPr algn="just"/>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3. Deployment Strategies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Rolling Update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(default):</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Updates the app one part at a time, keeping it running during the update.</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Both old and new versions may run together temporarily.</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Use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readiness probes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to ensure new versions are ready before they get traffic.</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Recreate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Stops the app completely before starting the new version.</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Causes downtime, best for apps that cannot run two versions at once.</a:t>
            </a:r>
          </a:p>
          <a:p>
            <a:pPr algn="just"/>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4.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Handling Multiple Changes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Pause the app’s deployment using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rollout pause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make all the updates, then use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rollout resume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to apply everything at once and avoid multiple updates.</a:t>
            </a:r>
          </a:p>
          <a:p>
            <a:pPr algn="just"/>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5.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Managing Pods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OpenShift uses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ReplicaSets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to manage pods (instances of your app). </a:t>
            </a:r>
            <a:r>
              <a:rPr lang="en-US" sz="1200" dirty="0">
                <a:solidFill>
                  <a:srgbClr val="0E0E0E"/>
                </a:solidFill>
                <a:latin typeface="Roboto" panose="02000000000000000000" pitchFamily="2" charset="0"/>
                <a:ea typeface="Roboto" panose="02000000000000000000" pitchFamily="2" charset="0"/>
                <a:cs typeface="Roboto" panose="02000000000000000000" pitchFamily="2" charset="0"/>
              </a:rPr>
              <a:t>When the app is updated</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it creates a new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ReplicaSet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for the new version while keeping old ones.</a:t>
            </a:r>
          </a:p>
        </p:txBody>
      </p:sp>
    </p:spTree>
    <p:extLst>
      <p:ext uri="{BB962C8B-B14F-4D97-AF65-F5344CB8AC3E}">
        <p14:creationId xmlns:p14="http://schemas.microsoft.com/office/powerpoint/2010/main" val="4290440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BE8D4CC2-5079-24B7-B8FB-AC60C2539BD4}"/>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48564596-2508-CF57-A383-4559D1DF0D99}"/>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Verifying </a:t>
            </a:r>
            <a:r>
              <a:rPr lang="en-US" dirty="0" err="1"/>
              <a:t>ReplicaSets</a:t>
            </a:r>
            <a:r>
              <a:rPr lang="en-US" dirty="0"/>
              <a:t> After Rollback</a:t>
            </a:r>
          </a:p>
        </p:txBody>
      </p:sp>
      <p:sp>
        <p:nvSpPr>
          <p:cNvPr id="5" name="TextBox 4">
            <a:extLst>
              <a:ext uri="{FF2B5EF4-FFF2-40B4-BE49-F238E27FC236}">
                <a16:creationId xmlns:a16="http://schemas.microsoft.com/office/drawing/2014/main" id="{7B7515A2-E682-E0FC-C59C-8639FEBE5841}"/>
              </a:ext>
            </a:extLst>
          </p:cNvPr>
          <p:cNvSpPr txBox="1"/>
          <p:nvPr/>
        </p:nvSpPr>
        <p:spPr>
          <a:xfrm>
            <a:off x="411251" y="2304384"/>
            <a:ext cx="8086560" cy="2123658"/>
          </a:xfrm>
          <a:prstGeom prst="rect">
            <a:avLst/>
          </a:prstGeom>
          <a:noFill/>
        </p:spPr>
        <p:txBody>
          <a:bodyPr wrap="square" rtlCol="0">
            <a:spAutoFit/>
          </a:bodyPr>
          <a:lstStyle/>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lists the replica sets for the version deployment. The output shows:</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version-56687fd8c5 with 0 desired, current, and ready pods, indicating that this replica set (which was part of the v1.1 rollout) has been scaled down to 0 pods after the rollback.</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version-6dfd487cbd with 10 desired, current, and ready pods, indicating that this replica set (which was part of the v1.0 deployment) is now active again, with all 10 pods running and ready.</a:t>
            </a:r>
          </a:p>
          <a:p>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Analysis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replica set for v1.1 has been fully scaled down to 0 pods, confirming that the rollback reverted the deployment to the previous version (v1.0). The active replica set version-6dfd487cbd has 10 pods running, confirming the successful restoration of the previous state. This ensures that the rollback was executed correctly and that the application has reverted to its prior stable version.</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pic>
        <p:nvPicPr>
          <p:cNvPr id="4" name="Picture 3" descr="A screen shot of a computer&#10;&#10;Description automatically generated">
            <a:extLst>
              <a:ext uri="{FF2B5EF4-FFF2-40B4-BE49-F238E27FC236}">
                <a16:creationId xmlns:a16="http://schemas.microsoft.com/office/drawing/2014/main" id="{99557904-0722-5BBB-C564-2E4EA1CE912F}"/>
              </a:ext>
            </a:extLst>
          </p:cNvPr>
          <p:cNvPicPr>
            <a:picLocks noChangeAspect="1"/>
          </p:cNvPicPr>
          <p:nvPr/>
        </p:nvPicPr>
        <p:blipFill>
          <a:blip r:embed="rId3"/>
          <a:stretch>
            <a:fillRect/>
          </a:stretch>
        </p:blipFill>
        <p:spPr>
          <a:xfrm>
            <a:off x="411250" y="834312"/>
            <a:ext cx="7772400" cy="1284219"/>
          </a:xfrm>
          <a:prstGeom prst="rect">
            <a:avLst/>
          </a:prstGeom>
        </p:spPr>
      </p:pic>
    </p:spTree>
    <p:extLst>
      <p:ext uri="{BB962C8B-B14F-4D97-AF65-F5344CB8AC3E}">
        <p14:creationId xmlns:p14="http://schemas.microsoft.com/office/powerpoint/2010/main" val="12586617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C3A95920-1682-E7B8-B87B-6D90D1232DC3}"/>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5826BEA5-C943-B168-3C59-388692A823EA}"/>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Creating an </a:t>
            </a:r>
            <a:r>
              <a:rPr lang="en-US" dirty="0" err="1"/>
              <a:t>ImageStream</a:t>
            </a:r>
            <a:r>
              <a:rPr lang="en-US" dirty="0"/>
              <a:t> and </a:t>
            </a:r>
            <a:r>
              <a:rPr lang="en-US" dirty="0" err="1"/>
              <a:t>ImageStreamtag</a:t>
            </a:r>
            <a:endParaRPr lang="en-US" dirty="0"/>
          </a:p>
        </p:txBody>
      </p:sp>
      <p:sp>
        <p:nvSpPr>
          <p:cNvPr id="5" name="TextBox 4">
            <a:extLst>
              <a:ext uri="{FF2B5EF4-FFF2-40B4-BE49-F238E27FC236}">
                <a16:creationId xmlns:a16="http://schemas.microsoft.com/office/drawing/2014/main" id="{196D2AD3-D7A9-4D49-5E94-15CC48F47182}"/>
              </a:ext>
            </a:extLst>
          </p:cNvPr>
          <p:cNvSpPr txBox="1"/>
          <p:nvPr/>
        </p:nvSpPr>
        <p:spPr>
          <a:xfrm>
            <a:off x="579282" y="2036755"/>
            <a:ext cx="7985435" cy="1938992"/>
          </a:xfrm>
          <a:prstGeom prst="rect">
            <a:avLst/>
          </a:prstGeom>
          <a:noFill/>
        </p:spPr>
        <p:txBody>
          <a:bodyPr wrap="square" rtlCol="0">
            <a:spAutoFit/>
          </a:bodyPr>
          <a:lstStyle/>
          <a:p>
            <a:pPr marL="171450" indent="-1714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create is versioned-hello</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command creates an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ImageStream</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named versioned-hello.</a:t>
            </a:r>
          </a:p>
          <a:p>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171450" indent="-171450">
              <a:buFontTx/>
              <a:buChar char="-"/>
            </a:pPr>
            <a:r>
              <a:rPr lang="en-US" sz="1200" b="1" dirty="0" err="1">
                <a:solidFill>
                  <a:srgbClr val="0E0E0E"/>
                </a:solidFill>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create </a:t>
            </a:r>
            <a:r>
              <a:rPr lang="en-US" sz="1200" b="1" dirty="0" err="1">
                <a:solidFill>
                  <a:srgbClr val="0E0E0E"/>
                </a:solidFill>
                <a:latin typeface="Roboto" panose="02000000000000000000" pitchFamily="2" charset="0"/>
                <a:ea typeface="Roboto" panose="02000000000000000000" pitchFamily="2" charset="0"/>
                <a:cs typeface="Roboto" panose="02000000000000000000" pitchFamily="2" charset="0"/>
              </a:rPr>
              <a:t>istag</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versioned-hello:v1.0 --from-image registry.ocp4.example.com:8443/</a:t>
            </a:r>
            <a:r>
              <a:rPr lang="en-US" sz="1200" b="1" dirty="0" err="1">
                <a:solidFill>
                  <a:srgbClr val="0E0E0E"/>
                </a:solidFill>
                <a:latin typeface="Roboto" panose="02000000000000000000" pitchFamily="2" charset="0"/>
                <a:ea typeface="Roboto" panose="02000000000000000000" pitchFamily="2" charset="0"/>
                <a:cs typeface="Roboto" panose="02000000000000000000" pitchFamily="2" charset="0"/>
              </a:rPr>
              <a:t>redhattraining</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/versioned-hello:v1.0</a:t>
            </a:r>
            <a:r>
              <a:rPr lang="en-US" sz="1200"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creates an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ImageStreamTag</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istag</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named versioned-hello:v1.0, which references an image from the specified registry. </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Analysis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user has set up an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ImageStream</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(versioned-hello) and tagged an image (v1.0) from the registry, making it easy to manage image versions in OpenShift. This setup allows for easy version control of container images, facilitating future updates or rollbacks within the deployment pipeline.</a:t>
            </a:r>
          </a:p>
          <a:p>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p:txBody>
      </p:sp>
      <p:pic>
        <p:nvPicPr>
          <p:cNvPr id="3" name="Picture 2">
            <a:extLst>
              <a:ext uri="{FF2B5EF4-FFF2-40B4-BE49-F238E27FC236}">
                <a16:creationId xmlns:a16="http://schemas.microsoft.com/office/drawing/2014/main" id="{0F19545F-2F8B-8ECA-C60A-2C5CA0A1DC92}"/>
              </a:ext>
            </a:extLst>
          </p:cNvPr>
          <p:cNvPicPr>
            <a:picLocks noChangeAspect="1"/>
          </p:cNvPicPr>
          <p:nvPr/>
        </p:nvPicPr>
        <p:blipFill>
          <a:blip r:embed="rId3"/>
          <a:stretch>
            <a:fillRect/>
          </a:stretch>
        </p:blipFill>
        <p:spPr>
          <a:xfrm>
            <a:off x="579282" y="917752"/>
            <a:ext cx="7772400" cy="840259"/>
          </a:xfrm>
          <a:prstGeom prst="rect">
            <a:avLst/>
          </a:prstGeom>
        </p:spPr>
      </p:pic>
    </p:spTree>
    <p:extLst>
      <p:ext uri="{BB962C8B-B14F-4D97-AF65-F5344CB8AC3E}">
        <p14:creationId xmlns:p14="http://schemas.microsoft.com/office/powerpoint/2010/main" val="16166051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C2D44411-FB9C-7184-847C-B68DEE1F0753}"/>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84C88A55-5940-60B6-7B76-C7B9DB431A4F}"/>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Setting Image Lookup for Image Stream</a:t>
            </a:r>
          </a:p>
        </p:txBody>
      </p:sp>
      <p:sp>
        <p:nvSpPr>
          <p:cNvPr id="8" name="TextBox 7">
            <a:extLst>
              <a:ext uri="{FF2B5EF4-FFF2-40B4-BE49-F238E27FC236}">
                <a16:creationId xmlns:a16="http://schemas.microsoft.com/office/drawing/2014/main" id="{BA90EC00-1902-E8F9-3FCF-61C3F0EEDAAC}"/>
              </a:ext>
            </a:extLst>
          </p:cNvPr>
          <p:cNvSpPr txBox="1"/>
          <p:nvPr/>
        </p:nvSpPr>
        <p:spPr>
          <a:xfrm>
            <a:off x="545690" y="2875935"/>
            <a:ext cx="7772400" cy="1754326"/>
          </a:xfrm>
          <a:prstGeom prst="rect">
            <a:avLst/>
          </a:prstGeom>
          <a:noFill/>
        </p:spPr>
        <p:txBody>
          <a:bodyPr wrap="square" rtlCol="0">
            <a:spAutoFit/>
          </a:bodyPr>
          <a:lstStyle/>
          <a:p>
            <a:pPr marL="171450" indent="-1714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set image-lookup versioned-hello: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enables image lookup for the versioned-hello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ImageStream</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p>
          <a:p>
            <a:pPr marL="171450" indent="-171450">
              <a:buFontTx/>
              <a:buChar char="-"/>
            </a:pPr>
            <a:r>
              <a:rPr lang="en-US" sz="1200" b="1" dirty="0" err="1">
                <a:latin typeface="Roboto" panose="02000000000000000000" pitchFamily="2" charset="0"/>
                <a:ea typeface="Roboto" panose="02000000000000000000" pitchFamily="2" charset="0"/>
                <a:cs typeface="Roboto" panose="02000000000000000000" pitchFamily="2" charset="0"/>
              </a:rPr>
              <a:t>oc</a:t>
            </a:r>
            <a:r>
              <a:rPr lang="en-US" sz="1200" b="1" dirty="0">
                <a:latin typeface="Roboto" panose="02000000000000000000" pitchFamily="2" charset="0"/>
                <a:ea typeface="Roboto" panose="02000000000000000000" pitchFamily="2" charset="0"/>
                <a:cs typeface="Roboto" panose="02000000000000000000" pitchFamily="2" charset="0"/>
              </a:rPr>
              <a:t> set image-lookup</a:t>
            </a:r>
            <a:r>
              <a:rPr lang="en-US" sz="1200" dirty="0">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lists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ImageStreams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that have image lookup enabled. </a:t>
            </a:r>
          </a:p>
          <a:p>
            <a:pPr marL="171450" indent="-171450">
              <a:buFontTx/>
              <a:buChar char="-"/>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Analysis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By enabling image lookup for versioned-hello, the user ensures that when versioned-hello is referenced in a deployment or pod, OpenShift will resolve it to the locally stored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ImageStream</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provides greater control over which version of the image is used and can prevent external image pull errors if the image is updated or changed externally. </a:t>
            </a:r>
          </a:p>
          <a:p>
            <a:endParaRPr lang="en-US" sz="1200" dirty="0">
              <a:latin typeface="Roboto" panose="02000000000000000000" pitchFamily="2" charset="0"/>
              <a:ea typeface="Roboto" panose="02000000000000000000" pitchFamily="2" charset="0"/>
              <a:cs typeface="Roboto" panose="02000000000000000000" pitchFamily="2" charset="0"/>
            </a:endParaRPr>
          </a:p>
        </p:txBody>
      </p:sp>
      <p:pic>
        <p:nvPicPr>
          <p:cNvPr id="3" name="Picture 2" descr="A computer screen with white text&#10;&#10;Description automatically generated">
            <a:extLst>
              <a:ext uri="{FF2B5EF4-FFF2-40B4-BE49-F238E27FC236}">
                <a16:creationId xmlns:a16="http://schemas.microsoft.com/office/drawing/2014/main" id="{B30109FC-9946-59AC-173A-338C0802A581}"/>
              </a:ext>
            </a:extLst>
          </p:cNvPr>
          <p:cNvPicPr>
            <a:picLocks noChangeAspect="1"/>
          </p:cNvPicPr>
          <p:nvPr/>
        </p:nvPicPr>
        <p:blipFill>
          <a:blip r:embed="rId3"/>
          <a:stretch>
            <a:fillRect/>
          </a:stretch>
        </p:blipFill>
        <p:spPr>
          <a:xfrm>
            <a:off x="624468" y="1077129"/>
            <a:ext cx="7772400" cy="1190436"/>
          </a:xfrm>
          <a:prstGeom prst="rect">
            <a:avLst/>
          </a:prstGeom>
        </p:spPr>
      </p:pic>
    </p:spTree>
    <p:extLst>
      <p:ext uri="{BB962C8B-B14F-4D97-AF65-F5344CB8AC3E}">
        <p14:creationId xmlns:p14="http://schemas.microsoft.com/office/powerpoint/2010/main" val="25525818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04C24CC4-58CA-91E1-5544-E1014DC8F312}"/>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D2F0DD36-1D0C-F3EC-DAD5-7CAEF5162106}"/>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Describing the versioned-hello </a:t>
            </a:r>
            <a:r>
              <a:rPr lang="en-US" dirty="0" err="1"/>
              <a:t>ImageStream</a:t>
            </a:r>
            <a:endParaRPr lang="en-US" dirty="0"/>
          </a:p>
        </p:txBody>
      </p:sp>
      <p:pic>
        <p:nvPicPr>
          <p:cNvPr id="4" name="Picture 3" descr="A screen shot of a computer&#10;&#10;Description automatically generated">
            <a:extLst>
              <a:ext uri="{FF2B5EF4-FFF2-40B4-BE49-F238E27FC236}">
                <a16:creationId xmlns:a16="http://schemas.microsoft.com/office/drawing/2014/main" id="{B4440657-D3BE-3FE4-C73C-271F07E6EF1B}"/>
              </a:ext>
            </a:extLst>
          </p:cNvPr>
          <p:cNvPicPr>
            <a:picLocks noChangeAspect="1"/>
          </p:cNvPicPr>
          <p:nvPr/>
        </p:nvPicPr>
        <p:blipFill>
          <a:blip r:embed="rId3"/>
          <a:stretch>
            <a:fillRect/>
          </a:stretch>
        </p:blipFill>
        <p:spPr>
          <a:xfrm>
            <a:off x="685800" y="781895"/>
            <a:ext cx="7772400" cy="2448764"/>
          </a:xfrm>
          <a:prstGeom prst="rect">
            <a:avLst/>
          </a:prstGeom>
        </p:spPr>
      </p:pic>
      <p:sp>
        <p:nvSpPr>
          <p:cNvPr id="6" name="TextBox 5">
            <a:extLst>
              <a:ext uri="{FF2B5EF4-FFF2-40B4-BE49-F238E27FC236}">
                <a16:creationId xmlns:a16="http://schemas.microsoft.com/office/drawing/2014/main" id="{06091F39-602D-4078-298E-817AAFCDE8ED}"/>
              </a:ext>
            </a:extLst>
          </p:cNvPr>
          <p:cNvSpPr txBox="1"/>
          <p:nvPr/>
        </p:nvSpPr>
        <p:spPr>
          <a:xfrm>
            <a:off x="398754" y="3479180"/>
            <a:ext cx="8214731" cy="1569660"/>
          </a:xfrm>
          <a:prstGeom prst="rect">
            <a:avLst/>
          </a:prstGeom>
          <a:noFill/>
        </p:spPr>
        <p:txBody>
          <a:bodyPr wrap="square" rtlCol="0">
            <a:spAutoFit/>
          </a:bodyPr>
          <a:lstStyle/>
          <a:p>
            <a:pPr marL="171450" indent="-171450">
              <a:buFontTx/>
              <a:buChar char="-"/>
            </a:pPr>
            <a:r>
              <a:rPr lang="en-US" sz="1200" b="1" dirty="0" err="1">
                <a:latin typeface="Roboto" panose="02000000000000000000" pitchFamily="2" charset="0"/>
                <a:ea typeface="Roboto" panose="02000000000000000000" pitchFamily="2" charset="0"/>
                <a:cs typeface="Roboto" panose="02000000000000000000" pitchFamily="2" charset="0"/>
              </a:rPr>
              <a:t>oc</a:t>
            </a:r>
            <a:r>
              <a:rPr lang="en-US" sz="1200" b="1" dirty="0">
                <a:latin typeface="Roboto" panose="02000000000000000000" pitchFamily="2" charset="0"/>
                <a:ea typeface="Roboto" panose="02000000000000000000" pitchFamily="2" charset="0"/>
                <a:cs typeface="Roboto" panose="02000000000000000000" pitchFamily="2" charset="0"/>
              </a:rPr>
              <a:t> describe is versioned-hello</a:t>
            </a:r>
            <a:r>
              <a:rPr lang="en-US" sz="1200" dirty="0">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provides detailed information about the versioned-hello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ImageStream</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Analysis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description provides a clear overview of the versioned-hello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ImageStream</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and its current state. The v1.0 tag is linked to an image pulled from an external registry, and local image lookup is enabled, allowing it to be referenced easily in deployments. This setup ensures control over which version of the image is used and tracks changes over time through tags and unique image identifiers.</a:t>
            </a:r>
          </a:p>
          <a:p>
            <a:endParaRPr lang="en-US" sz="12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7220340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C2F07786-C669-FB06-6E1E-567DEF694392}"/>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DC20F489-CCCD-DA9D-1985-B49CF6189DC4}"/>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Inspecting Image Details</a:t>
            </a:r>
          </a:p>
        </p:txBody>
      </p:sp>
      <p:pic>
        <p:nvPicPr>
          <p:cNvPr id="3" name="Picture 2" descr="A screenshot of a computer&#10;&#10;Description automatically generated">
            <a:extLst>
              <a:ext uri="{FF2B5EF4-FFF2-40B4-BE49-F238E27FC236}">
                <a16:creationId xmlns:a16="http://schemas.microsoft.com/office/drawing/2014/main" id="{E8459AF6-1CBC-D58E-0BBB-810B73D98BEA}"/>
              </a:ext>
            </a:extLst>
          </p:cNvPr>
          <p:cNvPicPr>
            <a:picLocks noChangeAspect="1"/>
          </p:cNvPicPr>
          <p:nvPr/>
        </p:nvPicPr>
        <p:blipFill>
          <a:blip r:embed="rId3"/>
          <a:stretch>
            <a:fillRect/>
          </a:stretch>
        </p:blipFill>
        <p:spPr>
          <a:xfrm>
            <a:off x="4017206" y="840059"/>
            <a:ext cx="4848014" cy="3114907"/>
          </a:xfrm>
          <a:prstGeom prst="rect">
            <a:avLst/>
          </a:prstGeom>
        </p:spPr>
      </p:pic>
      <p:sp>
        <p:nvSpPr>
          <p:cNvPr id="5" name="TextBox 4">
            <a:extLst>
              <a:ext uri="{FF2B5EF4-FFF2-40B4-BE49-F238E27FC236}">
                <a16:creationId xmlns:a16="http://schemas.microsoft.com/office/drawing/2014/main" id="{94EA160E-B54A-D292-1A98-96D73D6F9BAF}"/>
              </a:ext>
            </a:extLst>
          </p:cNvPr>
          <p:cNvSpPr txBox="1"/>
          <p:nvPr/>
        </p:nvSpPr>
        <p:spPr>
          <a:xfrm>
            <a:off x="411249" y="1115034"/>
            <a:ext cx="3179443" cy="1200329"/>
          </a:xfrm>
          <a:prstGeom prst="rect">
            <a:avLst/>
          </a:prstGeom>
          <a:noFill/>
        </p:spPr>
        <p:txBody>
          <a:bodyPr wrap="square" rtlCol="0">
            <a:spAutoFit/>
          </a:bodyPr>
          <a:lstStyle/>
          <a:p>
            <a:r>
              <a:rPr lang="en-US" sz="1200" b="1" dirty="0">
                <a:latin typeface="Roboto" panose="02000000000000000000" pitchFamily="2" charset="0"/>
                <a:ea typeface="Roboto" panose="02000000000000000000" pitchFamily="2" charset="0"/>
                <a:cs typeface="Roboto" panose="02000000000000000000" pitchFamily="2" charset="0"/>
              </a:rPr>
              <a:t>- </a:t>
            </a:r>
            <a:r>
              <a:rPr lang="en-US" sz="1200" b="1" dirty="0" err="1">
                <a:latin typeface="Roboto" panose="02000000000000000000" pitchFamily="2" charset="0"/>
                <a:ea typeface="Roboto" panose="02000000000000000000" pitchFamily="2" charset="0"/>
                <a:cs typeface="Roboto" panose="02000000000000000000" pitchFamily="2" charset="0"/>
              </a:rPr>
              <a:t>oc</a:t>
            </a:r>
            <a:r>
              <a:rPr lang="en-US" sz="1200" b="1" dirty="0">
                <a:latin typeface="Roboto" panose="02000000000000000000" pitchFamily="2" charset="0"/>
                <a:ea typeface="Roboto" panose="02000000000000000000" pitchFamily="2" charset="0"/>
                <a:cs typeface="Roboto" panose="02000000000000000000" pitchFamily="2" charset="0"/>
              </a:rPr>
              <a:t> image info registry.ocp4.example.com:8443/</a:t>
            </a:r>
            <a:r>
              <a:rPr lang="en-US" sz="1200" b="1" dirty="0" err="1">
                <a:latin typeface="Roboto" panose="02000000000000000000" pitchFamily="2" charset="0"/>
                <a:ea typeface="Roboto" panose="02000000000000000000" pitchFamily="2" charset="0"/>
                <a:cs typeface="Roboto" panose="02000000000000000000" pitchFamily="2" charset="0"/>
              </a:rPr>
              <a:t>redhattraining</a:t>
            </a:r>
            <a:r>
              <a:rPr lang="en-US" sz="1200" b="1" dirty="0">
                <a:latin typeface="Roboto" panose="02000000000000000000" pitchFamily="2" charset="0"/>
                <a:ea typeface="Roboto" panose="02000000000000000000" pitchFamily="2" charset="0"/>
                <a:cs typeface="Roboto" panose="02000000000000000000" pitchFamily="2" charset="0"/>
              </a:rPr>
              <a:t>/versioned-hello:v1.0: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retrieves comprehensive details about the image versioned-hello:v1.0.</a:t>
            </a:r>
          </a:p>
          <a:p>
            <a:endParaRPr lang="en-US" sz="1200" b="1"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887749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DBF32945-9417-72F1-7D79-61C922B22C7C}"/>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93AA667E-8A72-9B85-8425-32B618F0B38C}"/>
              </a:ext>
            </a:extLst>
          </p:cNvPr>
          <p:cNvSpPr txBox="1">
            <a:spLocks noGrp="1"/>
          </p:cNvSpPr>
          <p:nvPr>
            <p:ph type="title"/>
          </p:nvPr>
        </p:nvSpPr>
        <p:spPr>
          <a:xfrm>
            <a:off x="436970" y="236525"/>
            <a:ext cx="8428250" cy="694060"/>
          </a:xfrm>
          <a:prstGeom prst="rect">
            <a:avLst/>
          </a:prstGeom>
        </p:spPr>
        <p:txBody>
          <a:bodyPr spcFirstLastPara="1" wrap="square" lIns="91425" tIns="91425" rIns="91425" bIns="91425" anchor="t" anchorCtr="0">
            <a:noAutofit/>
          </a:bodyPr>
          <a:lstStyle/>
          <a:p>
            <a:pPr algn="l"/>
            <a:r>
              <a:rPr lang="en-US" dirty="0"/>
              <a:t>Image Lookup and </a:t>
            </a:r>
            <a:r>
              <a:rPr lang="en-US" dirty="0" err="1"/>
              <a:t>ImageStreamTag</a:t>
            </a:r>
            <a:r>
              <a:rPr lang="en-US" dirty="0"/>
              <a:t> </a:t>
            </a:r>
            <a:r>
              <a:rPr lang="en-US" dirty="0" err="1"/>
              <a:t>Infromation</a:t>
            </a:r>
            <a:endParaRPr lang="en-US" dirty="0"/>
          </a:p>
        </p:txBody>
      </p:sp>
      <p:sp>
        <p:nvSpPr>
          <p:cNvPr id="6" name="TextBox 5">
            <a:extLst>
              <a:ext uri="{FF2B5EF4-FFF2-40B4-BE49-F238E27FC236}">
                <a16:creationId xmlns:a16="http://schemas.microsoft.com/office/drawing/2014/main" id="{7AC513BD-D151-0398-E305-10F78ADBAC8F}"/>
              </a:ext>
            </a:extLst>
          </p:cNvPr>
          <p:cNvSpPr txBox="1"/>
          <p:nvPr/>
        </p:nvSpPr>
        <p:spPr>
          <a:xfrm>
            <a:off x="502060" y="2066641"/>
            <a:ext cx="7755396" cy="1384995"/>
          </a:xfrm>
          <a:prstGeom prst="rect">
            <a:avLst/>
          </a:prstGeom>
          <a:noFill/>
        </p:spPr>
        <p:txBody>
          <a:bodyPr wrap="square" rtlCol="0">
            <a:spAutoFit/>
          </a:bodyPr>
          <a:lstStyle/>
          <a:p>
            <a:pPr marL="171450" indent="-1714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set image-lookup: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lists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ImageStreams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that have image lookup enabled.</a:t>
            </a:r>
          </a:p>
          <a:p>
            <a:pPr marL="171450" indent="-1714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istag</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command retrieves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ImageStreamTags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associated with the project. </a:t>
            </a:r>
          </a:p>
          <a:p>
            <a:pPr marL="171450" indent="-171450">
              <a:buFontTx/>
              <a:buChar char="-"/>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Analysis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Enabling image lookup for versioned-hello ensures that when the image is referenced in a deployment or pod, OpenShift will resolve it to the locally stored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ImageStream</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ImageStreamTag</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istag</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command would typically show the available tags for the versioned-hello image, helping track and manage image versions.</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pic>
        <p:nvPicPr>
          <p:cNvPr id="3" name="Picture 2">
            <a:extLst>
              <a:ext uri="{FF2B5EF4-FFF2-40B4-BE49-F238E27FC236}">
                <a16:creationId xmlns:a16="http://schemas.microsoft.com/office/drawing/2014/main" id="{E1682170-066A-EBEC-CD11-7B5682A92C4E}"/>
              </a:ext>
            </a:extLst>
          </p:cNvPr>
          <p:cNvPicPr>
            <a:picLocks noChangeAspect="1"/>
          </p:cNvPicPr>
          <p:nvPr/>
        </p:nvPicPr>
        <p:blipFill>
          <a:blip r:embed="rId3"/>
          <a:stretch>
            <a:fillRect/>
          </a:stretch>
        </p:blipFill>
        <p:spPr>
          <a:xfrm>
            <a:off x="485056" y="1030283"/>
            <a:ext cx="7772400" cy="661594"/>
          </a:xfrm>
          <a:prstGeom prst="rect">
            <a:avLst/>
          </a:prstGeom>
        </p:spPr>
      </p:pic>
    </p:spTree>
    <p:extLst>
      <p:ext uri="{BB962C8B-B14F-4D97-AF65-F5344CB8AC3E}">
        <p14:creationId xmlns:p14="http://schemas.microsoft.com/office/powerpoint/2010/main" val="36967405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8386D55B-AB1B-9FA1-9559-0125B5C555F6}"/>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044DED85-1DF1-4C34-9E6A-7B78A9154131}"/>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Retrieving Specific </a:t>
            </a:r>
            <a:r>
              <a:rPr lang="en-US" dirty="0" err="1"/>
              <a:t>ImageStreamTag</a:t>
            </a:r>
            <a:r>
              <a:rPr lang="en-US" dirty="0"/>
              <a:t> Information</a:t>
            </a:r>
          </a:p>
        </p:txBody>
      </p:sp>
      <p:pic>
        <p:nvPicPr>
          <p:cNvPr id="4" name="Picture 3">
            <a:extLst>
              <a:ext uri="{FF2B5EF4-FFF2-40B4-BE49-F238E27FC236}">
                <a16:creationId xmlns:a16="http://schemas.microsoft.com/office/drawing/2014/main" id="{58F568C1-2402-5F54-C437-9E206D8B0D04}"/>
              </a:ext>
            </a:extLst>
          </p:cNvPr>
          <p:cNvPicPr>
            <a:picLocks noChangeAspect="1"/>
          </p:cNvPicPr>
          <p:nvPr/>
        </p:nvPicPr>
        <p:blipFill>
          <a:blip r:embed="rId3"/>
          <a:stretch>
            <a:fillRect/>
          </a:stretch>
        </p:blipFill>
        <p:spPr>
          <a:xfrm>
            <a:off x="411250" y="978295"/>
            <a:ext cx="7772400" cy="509851"/>
          </a:xfrm>
          <a:prstGeom prst="rect">
            <a:avLst/>
          </a:prstGeom>
        </p:spPr>
      </p:pic>
      <p:sp>
        <p:nvSpPr>
          <p:cNvPr id="5" name="TextBox 4">
            <a:extLst>
              <a:ext uri="{FF2B5EF4-FFF2-40B4-BE49-F238E27FC236}">
                <a16:creationId xmlns:a16="http://schemas.microsoft.com/office/drawing/2014/main" id="{0B39809D-3566-95B3-84D7-5CFE2149BBC5}"/>
              </a:ext>
            </a:extLst>
          </p:cNvPr>
          <p:cNvSpPr txBox="1"/>
          <p:nvPr/>
        </p:nvSpPr>
        <p:spPr>
          <a:xfrm>
            <a:off x="411251" y="1791629"/>
            <a:ext cx="7772400" cy="1015663"/>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cs typeface="Roboto" panose="02000000000000000000" pitchFamily="2" charset="0"/>
              </a:rPr>
              <a:t>- </a:t>
            </a:r>
            <a:r>
              <a:rPr lang="en-US" sz="1200" dirty="0" err="1">
                <a:latin typeface="Roboto" panose="02000000000000000000" pitchFamily="2" charset="0"/>
                <a:ea typeface="Roboto" panose="02000000000000000000" pitchFamily="2" charset="0"/>
                <a:cs typeface="Roboto" panose="02000000000000000000" pitchFamily="2" charset="0"/>
              </a:rPr>
              <a:t>oc</a:t>
            </a:r>
            <a:r>
              <a:rPr lang="en-US" sz="1200" dirty="0">
                <a:latin typeface="Roboto" panose="02000000000000000000" pitchFamily="2" charset="0"/>
                <a:ea typeface="Roboto" panose="02000000000000000000" pitchFamily="2" charset="0"/>
                <a:cs typeface="Roboto" panose="02000000000000000000" pitchFamily="2" charset="0"/>
              </a:rPr>
              <a:t> get </a:t>
            </a:r>
            <a:r>
              <a:rPr lang="en-US" sz="1200" dirty="0" err="1">
                <a:latin typeface="Roboto" panose="02000000000000000000" pitchFamily="2" charset="0"/>
                <a:ea typeface="Roboto" panose="02000000000000000000" pitchFamily="2" charset="0"/>
                <a:cs typeface="Roboto" panose="02000000000000000000" pitchFamily="2" charset="0"/>
              </a:rPr>
              <a:t>istag</a:t>
            </a:r>
            <a:r>
              <a:rPr lang="en-US" sz="1200" dirty="0">
                <a:latin typeface="Roboto" panose="02000000000000000000" pitchFamily="2" charset="0"/>
                <a:ea typeface="Roboto" panose="02000000000000000000" pitchFamily="2" charset="0"/>
                <a:cs typeface="Roboto" panose="02000000000000000000" pitchFamily="2" charset="0"/>
              </a:rPr>
              <a:t> versioned-hello:1 -o </a:t>
            </a:r>
            <a:r>
              <a:rPr lang="en-US" sz="1200" dirty="0" err="1">
                <a:latin typeface="Roboto" panose="02000000000000000000" pitchFamily="2" charset="0"/>
                <a:ea typeface="Roboto" panose="02000000000000000000" pitchFamily="2" charset="0"/>
                <a:cs typeface="Roboto" panose="02000000000000000000" pitchFamily="2" charset="0"/>
              </a:rPr>
              <a:t>jsonpath</a:t>
            </a:r>
            <a:r>
              <a:rPr lang="en-US" sz="1200" dirty="0">
                <a:latin typeface="Roboto" panose="02000000000000000000" pitchFamily="2" charset="0"/>
                <a:ea typeface="Roboto" panose="02000000000000000000" pitchFamily="2" charset="0"/>
                <a:cs typeface="Roboto" panose="02000000000000000000" pitchFamily="2" charset="0"/>
              </a:rPr>
              <a:t>='{.</a:t>
            </a:r>
            <a:r>
              <a:rPr lang="en-US" sz="1200" dirty="0" err="1">
                <a:latin typeface="Roboto" panose="02000000000000000000" pitchFamily="2" charset="0"/>
                <a:ea typeface="Roboto" panose="02000000000000000000" pitchFamily="2" charset="0"/>
                <a:cs typeface="Roboto" panose="02000000000000000000" pitchFamily="2" charset="0"/>
              </a:rPr>
              <a:t>tag.from.name</a:t>
            </a:r>
            <a:r>
              <a:rPr lang="en-US" sz="1200" dirty="0">
                <a:latin typeface="Roboto" panose="02000000000000000000" pitchFamily="2" charset="0"/>
                <a:ea typeface="Roboto" panose="02000000000000000000" pitchFamily="2" charset="0"/>
                <a:cs typeface="Roboto" panose="02000000000000000000" pitchFamily="2" charset="0"/>
              </a:rPr>
              <a:t>}{"\n"}’: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fetches the versioned-hello:1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ImageStreamTag</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and outputs the value of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from.name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field, which points to the image reference. This provides insight into the exact image version being used for the 1 tag.</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endParaRPr lang="en-US" sz="12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5848644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5F5F3ADA-FFA2-ADEC-5E93-1D304EC537B3}"/>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0C29FA3F-C2BE-9B5F-3772-1858249DF401}"/>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Viewing Deployment Details</a:t>
            </a:r>
          </a:p>
        </p:txBody>
      </p:sp>
      <p:sp>
        <p:nvSpPr>
          <p:cNvPr id="6" name="TextBox 5">
            <a:extLst>
              <a:ext uri="{FF2B5EF4-FFF2-40B4-BE49-F238E27FC236}">
                <a16:creationId xmlns:a16="http://schemas.microsoft.com/office/drawing/2014/main" id="{6251FFA5-E7FA-AE66-7C19-E25961BEA41F}"/>
              </a:ext>
            </a:extLst>
          </p:cNvPr>
          <p:cNvSpPr txBox="1"/>
          <p:nvPr/>
        </p:nvSpPr>
        <p:spPr>
          <a:xfrm>
            <a:off x="477678" y="2194833"/>
            <a:ext cx="8188644" cy="1384995"/>
          </a:xfrm>
          <a:prstGeom prst="rect">
            <a:avLst/>
          </a:prstGeom>
          <a:noFill/>
        </p:spPr>
        <p:txBody>
          <a:bodyPr wrap="square" rtlCol="0">
            <a:spAutoFit/>
          </a:bodyPr>
          <a:lstStyle/>
          <a:p>
            <a:pPr marL="171450" indent="-1714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deployment -o wide: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lists deployments in the current project and provides additional details such as the number of replicas, containers, images, and selectors</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Analysis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deployment is fully operational with all 10 pods up-to-date and available, confirming that the deployment is stable. The image used is tagged with a specific digest (sha256 hash), ensuring that the exact version of the image is deployed, preventing any unexpected changes in the image’s content. </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pic>
        <p:nvPicPr>
          <p:cNvPr id="3" name="Picture 2">
            <a:extLst>
              <a:ext uri="{FF2B5EF4-FFF2-40B4-BE49-F238E27FC236}">
                <a16:creationId xmlns:a16="http://schemas.microsoft.com/office/drawing/2014/main" id="{30CDCB9A-EDEE-11F5-8448-CFA203FC90EE}"/>
              </a:ext>
            </a:extLst>
          </p:cNvPr>
          <p:cNvPicPr>
            <a:picLocks noChangeAspect="1"/>
          </p:cNvPicPr>
          <p:nvPr/>
        </p:nvPicPr>
        <p:blipFill>
          <a:blip r:embed="rId3"/>
          <a:stretch>
            <a:fillRect/>
          </a:stretch>
        </p:blipFill>
        <p:spPr>
          <a:xfrm>
            <a:off x="685800" y="1010548"/>
            <a:ext cx="7772400" cy="935267"/>
          </a:xfrm>
          <a:prstGeom prst="rect">
            <a:avLst/>
          </a:prstGeom>
        </p:spPr>
      </p:pic>
    </p:spTree>
    <p:extLst>
      <p:ext uri="{BB962C8B-B14F-4D97-AF65-F5344CB8AC3E}">
        <p14:creationId xmlns:p14="http://schemas.microsoft.com/office/powerpoint/2010/main" val="24753941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24D35FA5-90E7-8A57-45E7-0FD11A668562}"/>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16991E37-9A0A-86C1-AE7C-C3B06E3FD387}"/>
              </a:ext>
            </a:extLst>
          </p:cNvPr>
          <p:cNvSpPr txBox="1">
            <a:spLocks noGrp="1"/>
          </p:cNvSpPr>
          <p:nvPr>
            <p:ph type="title"/>
          </p:nvPr>
        </p:nvSpPr>
        <p:spPr>
          <a:xfrm>
            <a:off x="411250" y="236524"/>
            <a:ext cx="8433345" cy="799257"/>
          </a:xfrm>
          <a:prstGeom prst="rect">
            <a:avLst/>
          </a:prstGeom>
        </p:spPr>
        <p:txBody>
          <a:bodyPr spcFirstLastPara="1" wrap="square" lIns="91425" tIns="91425" rIns="91425" bIns="91425" anchor="t" anchorCtr="0">
            <a:noAutofit/>
          </a:bodyPr>
          <a:lstStyle/>
          <a:p>
            <a:pPr algn="l"/>
            <a:r>
              <a:rPr lang="en-US" dirty="0"/>
              <a:t>Verifying Application Response with Curl Loop Script</a:t>
            </a:r>
          </a:p>
        </p:txBody>
      </p:sp>
      <p:sp>
        <p:nvSpPr>
          <p:cNvPr id="6" name="TextBox 5">
            <a:extLst>
              <a:ext uri="{FF2B5EF4-FFF2-40B4-BE49-F238E27FC236}">
                <a16:creationId xmlns:a16="http://schemas.microsoft.com/office/drawing/2014/main" id="{EAA0F46F-F9D2-6D9B-D6BD-301F47A41CE2}"/>
              </a:ext>
            </a:extLst>
          </p:cNvPr>
          <p:cNvSpPr txBox="1"/>
          <p:nvPr/>
        </p:nvSpPr>
        <p:spPr>
          <a:xfrm>
            <a:off x="474897" y="2571750"/>
            <a:ext cx="8194206" cy="830997"/>
          </a:xfrm>
          <a:prstGeom prst="rect">
            <a:avLst/>
          </a:prstGeom>
          <a:noFill/>
        </p:spPr>
        <p:txBody>
          <a:bodyPr wrap="square" rtlCol="0">
            <a:spAutoFit/>
          </a:bodyPr>
          <a:lstStyle/>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home/student/D0180/labs/updates-triggers/</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curl_loop.sh</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script sends continuous requests to an application, and the output shows repeated “Hi!” responses from the service. </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pic>
        <p:nvPicPr>
          <p:cNvPr id="4" name="Picture 3" descr="A screen shot of a computer&#10;&#10;Description automatically generated">
            <a:extLst>
              <a:ext uri="{FF2B5EF4-FFF2-40B4-BE49-F238E27FC236}">
                <a16:creationId xmlns:a16="http://schemas.microsoft.com/office/drawing/2014/main" id="{B3E5CA84-B9A3-07A8-29FF-D38D60832AA5}"/>
              </a:ext>
            </a:extLst>
          </p:cNvPr>
          <p:cNvPicPr>
            <a:picLocks noChangeAspect="1"/>
          </p:cNvPicPr>
          <p:nvPr/>
        </p:nvPicPr>
        <p:blipFill>
          <a:blip r:embed="rId3"/>
          <a:stretch>
            <a:fillRect/>
          </a:stretch>
        </p:blipFill>
        <p:spPr>
          <a:xfrm>
            <a:off x="741722" y="924659"/>
            <a:ext cx="7772400" cy="1473060"/>
          </a:xfrm>
          <a:prstGeom prst="rect">
            <a:avLst/>
          </a:prstGeom>
        </p:spPr>
      </p:pic>
    </p:spTree>
    <p:extLst>
      <p:ext uri="{BB962C8B-B14F-4D97-AF65-F5344CB8AC3E}">
        <p14:creationId xmlns:p14="http://schemas.microsoft.com/office/powerpoint/2010/main" val="18978295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E2FE708B-5B31-839D-2310-FFB67826E27D}"/>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706E4C33-32D0-6F3F-8B51-F11F1D6D0734}"/>
              </a:ext>
            </a:extLst>
          </p:cNvPr>
          <p:cNvSpPr txBox="1">
            <a:spLocks noGrp="1"/>
          </p:cNvSpPr>
          <p:nvPr>
            <p:ph type="title"/>
          </p:nvPr>
        </p:nvSpPr>
        <p:spPr>
          <a:xfrm>
            <a:off x="411250" y="236524"/>
            <a:ext cx="8433345" cy="799257"/>
          </a:xfrm>
          <a:prstGeom prst="rect">
            <a:avLst/>
          </a:prstGeom>
        </p:spPr>
        <p:txBody>
          <a:bodyPr spcFirstLastPara="1" wrap="square" lIns="91425" tIns="91425" rIns="91425" bIns="91425" anchor="t" anchorCtr="0">
            <a:noAutofit/>
          </a:bodyPr>
          <a:lstStyle/>
          <a:p>
            <a:pPr algn="l"/>
            <a:r>
              <a:rPr lang="en-US" dirty="0"/>
              <a:t>Setting Image Change Triggers for Deployment</a:t>
            </a:r>
          </a:p>
        </p:txBody>
      </p:sp>
      <p:pic>
        <p:nvPicPr>
          <p:cNvPr id="3" name="Picture 2" descr="A screen shot of a computer&#10;&#10;Description automatically generated">
            <a:extLst>
              <a:ext uri="{FF2B5EF4-FFF2-40B4-BE49-F238E27FC236}">
                <a16:creationId xmlns:a16="http://schemas.microsoft.com/office/drawing/2014/main" id="{A8A2BC48-B720-F8B8-49C5-5603E3BC8DD4}"/>
              </a:ext>
            </a:extLst>
          </p:cNvPr>
          <p:cNvPicPr>
            <a:picLocks noChangeAspect="1"/>
          </p:cNvPicPr>
          <p:nvPr/>
        </p:nvPicPr>
        <p:blipFill>
          <a:blip r:embed="rId3"/>
          <a:stretch>
            <a:fillRect/>
          </a:stretch>
        </p:blipFill>
        <p:spPr>
          <a:xfrm>
            <a:off x="741722" y="817822"/>
            <a:ext cx="7772400" cy="1850571"/>
          </a:xfrm>
          <a:prstGeom prst="rect">
            <a:avLst/>
          </a:prstGeom>
        </p:spPr>
      </p:pic>
      <p:sp>
        <p:nvSpPr>
          <p:cNvPr id="5" name="TextBox 4">
            <a:extLst>
              <a:ext uri="{FF2B5EF4-FFF2-40B4-BE49-F238E27FC236}">
                <a16:creationId xmlns:a16="http://schemas.microsoft.com/office/drawing/2014/main" id="{B668693F-AB17-C0FF-8FEE-91F0F8524550}"/>
              </a:ext>
            </a:extLst>
          </p:cNvPr>
          <p:cNvSpPr txBox="1"/>
          <p:nvPr/>
        </p:nvSpPr>
        <p:spPr>
          <a:xfrm>
            <a:off x="631902" y="3077737"/>
            <a:ext cx="7882220" cy="1938992"/>
          </a:xfrm>
          <a:prstGeom prst="rect">
            <a:avLst/>
          </a:prstGeom>
          <a:noFill/>
        </p:spPr>
        <p:txBody>
          <a:bodyPr wrap="square" rtlCol="0">
            <a:spAutoFit/>
          </a:bodyPr>
          <a:lstStyle/>
          <a:p>
            <a:pPr marL="171450" indent="-171450">
              <a:buFontTx/>
              <a:buChar char="-"/>
            </a:pPr>
            <a:r>
              <a:rPr lang="en-US" sz="1200" b="1" dirty="0" err="1">
                <a:latin typeface="Roboto" panose="02000000000000000000" pitchFamily="2" charset="0"/>
                <a:ea typeface="Roboto" panose="02000000000000000000" pitchFamily="2" charset="0"/>
                <a:cs typeface="Roboto" panose="02000000000000000000" pitchFamily="2" charset="0"/>
              </a:rPr>
              <a:t>oc</a:t>
            </a:r>
            <a:r>
              <a:rPr lang="en-US" sz="1200" b="1" dirty="0">
                <a:latin typeface="Roboto" panose="02000000000000000000" pitchFamily="2" charset="0"/>
                <a:ea typeface="Roboto" panose="02000000000000000000" pitchFamily="2" charset="0"/>
                <a:cs typeface="Roboto" panose="02000000000000000000" pitchFamily="2" charset="0"/>
              </a:rPr>
              <a:t> set triggers deployment/version --from-image versioned-hello:1 --containers versioned-hello: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sets an image change trigger on the version deployment, specifying that whenever the versioned-hello:1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ImageStreamTag</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is updated, the deployment should be updated automatically.</a:t>
            </a:r>
          </a:p>
          <a:p>
            <a:pPr marL="171450" indent="-1714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deployment version -o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jsonpath</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metadata.annotations.image</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openshift</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\.io/triggers}' |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jq</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command retrieves the image change triggers set on the version deployment.</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Analysis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user has successfully set an image change trigger for the version deployment. This means that if the versioned-hello:1 image tag is updated in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ImageStream</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deployment will automatically roll out the new image, ensuring that the application always runs the latest version. </a:t>
            </a:r>
          </a:p>
          <a:p>
            <a:endParaRPr lang="en-US" sz="12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247687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E37A345E-28A0-C8DA-C309-268E21774AFD}"/>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EBD255C7-C6C3-45D3-3FDF-61CECBE712FA}"/>
              </a:ext>
            </a:extLst>
          </p:cNvPr>
          <p:cNvSpPr txBox="1">
            <a:spLocks noGrp="1"/>
          </p:cNvSpPr>
          <p:nvPr>
            <p:ph type="title"/>
          </p:nvPr>
        </p:nvSpPr>
        <p:spPr>
          <a:xfrm>
            <a:off x="411250" y="236524"/>
            <a:ext cx="8340864" cy="843901"/>
          </a:xfrm>
          <a:prstGeom prst="rect">
            <a:avLst/>
          </a:prstGeom>
        </p:spPr>
        <p:txBody>
          <a:bodyPr spcFirstLastPara="1" wrap="square" lIns="91425" tIns="91425" rIns="91425" bIns="91425" anchor="t" anchorCtr="0">
            <a:noAutofit/>
          </a:bodyPr>
          <a:lstStyle/>
          <a:p>
            <a:pPr algn="l"/>
            <a:r>
              <a:rPr lang="en-US" dirty="0"/>
              <a:t>Update Application Image and Settings</a:t>
            </a:r>
            <a:endParaRPr dirty="0"/>
          </a:p>
        </p:txBody>
      </p:sp>
      <p:sp>
        <p:nvSpPr>
          <p:cNvPr id="3" name="TextBox 2">
            <a:extLst>
              <a:ext uri="{FF2B5EF4-FFF2-40B4-BE49-F238E27FC236}">
                <a16:creationId xmlns:a16="http://schemas.microsoft.com/office/drawing/2014/main" id="{852C1A81-068B-5F4D-DF98-041C3E03EBB1}"/>
              </a:ext>
            </a:extLst>
          </p:cNvPr>
          <p:cNvSpPr txBox="1"/>
          <p:nvPr/>
        </p:nvSpPr>
        <p:spPr>
          <a:xfrm>
            <a:off x="480569" y="820571"/>
            <a:ext cx="7989438" cy="1200329"/>
          </a:xfrm>
          <a:prstGeom prst="rect">
            <a:avLst/>
          </a:prstGeom>
          <a:noFill/>
        </p:spPr>
        <p:txBody>
          <a:bodyPr wrap="square" rtlCol="0">
            <a:spAutoFit/>
          </a:bodyPr>
          <a:lstStyle/>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6.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Rolling Back</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One can revert to an older version of the app using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rollout undo</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OpenShift keeps older versions stored as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ReplicaSets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7.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Monitoring Rollouts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Check how the app is updating with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rollout status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Use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rollout history</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to see previous app versions and even roll back to a specific one if needed.</a:t>
            </a:r>
          </a:p>
        </p:txBody>
      </p:sp>
    </p:spTree>
    <p:extLst>
      <p:ext uri="{BB962C8B-B14F-4D97-AF65-F5344CB8AC3E}">
        <p14:creationId xmlns:p14="http://schemas.microsoft.com/office/powerpoint/2010/main" val="7113771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2BF4B1EE-8A6B-55FB-8DE6-D6EB4598274A}"/>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5B3D61F8-4FF7-BA70-9C5E-CD49BFBDC179}"/>
              </a:ext>
            </a:extLst>
          </p:cNvPr>
          <p:cNvSpPr txBox="1">
            <a:spLocks noGrp="1"/>
          </p:cNvSpPr>
          <p:nvPr>
            <p:ph type="title"/>
          </p:nvPr>
        </p:nvSpPr>
        <p:spPr>
          <a:xfrm>
            <a:off x="411250" y="236524"/>
            <a:ext cx="8179073" cy="848357"/>
          </a:xfrm>
          <a:prstGeom prst="rect">
            <a:avLst/>
          </a:prstGeom>
        </p:spPr>
        <p:txBody>
          <a:bodyPr spcFirstLastPara="1" wrap="square" lIns="91425" tIns="91425" rIns="91425" bIns="91425" anchor="t" anchorCtr="0">
            <a:noAutofit/>
          </a:bodyPr>
          <a:lstStyle/>
          <a:p>
            <a:pPr algn="l"/>
            <a:r>
              <a:rPr lang="en-US" dirty="0"/>
              <a:t>Tagging an Image with a New tag</a:t>
            </a:r>
          </a:p>
        </p:txBody>
      </p:sp>
      <p:sp>
        <p:nvSpPr>
          <p:cNvPr id="6" name="TextBox 5">
            <a:extLst>
              <a:ext uri="{FF2B5EF4-FFF2-40B4-BE49-F238E27FC236}">
                <a16:creationId xmlns:a16="http://schemas.microsoft.com/office/drawing/2014/main" id="{EF5526E6-FFA7-47E9-D76E-F97699E4191F}"/>
              </a:ext>
            </a:extLst>
          </p:cNvPr>
          <p:cNvSpPr txBox="1"/>
          <p:nvPr/>
        </p:nvSpPr>
        <p:spPr>
          <a:xfrm>
            <a:off x="396117" y="1735265"/>
            <a:ext cx="8194206" cy="1569660"/>
          </a:xfrm>
          <a:prstGeom prst="rect">
            <a:avLst/>
          </a:prstGeom>
          <a:noFill/>
        </p:spPr>
        <p:txBody>
          <a:bodyPr wrap="square" rtlCol="0">
            <a:spAutoFit/>
          </a:bodyPr>
          <a:lstStyle/>
          <a:p>
            <a:pPr marL="171450" indent="-1714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tag registry.ocp4.example.com:8443/</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redhattraining</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/versioned-hello:1-125 versioned-hello:1: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tags the image versioned-hello:1-125 from the external registry registry.ocp4.example.com with the local tag versioned-hello:1. </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Analysis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versioned-hello:1 tag has been updated to point to the 1-125 version of the image. Since the version deployment has an image change trigger set to automatically update when the versioned-hello:1 tag changes, this operation will likely trigger a new deployment using the updated image. </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pic>
        <p:nvPicPr>
          <p:cNvPr id="4" name="Picture 3">
            <a:extLst>
              <a:ext uri="{FF2B5EF4-FFF2-40B4-BE49-F238E27FC236}">
                <a16:creationId xmlns:a16="http://schemas.microsoft.com/office/drawing/2014/main" id="{7EC04A97-8C4A-064E-3600-59D677839800}"/>
              </a:ext>
            </a:extLst>
          </p:cNvPr>
          <p:cNvPicPr>
            <a:picLocks noChangeAspect="1"/>
          </p:cNvPicPr>
          <p:nvPr/>
        </p:nvPicPr>
        <p:blipFill>
          <a:blip r:embed="rId3"/>
          <a:stretch>
            <a:fillRect/>
          </a:stretch>
        </p:blipFill>
        <p:spPr>
          <a:xfrm>
            <a:off x="553677" y="1025408"/>
            <a:ext cx="7772400" cy="391288"/>
          </a:xfrm>
          <a:prstGeom prst="rect">
            <a:avLst/>
          </a:prstGeom>
        </p:spPr>
      </p:pic>
    </p:spTree>
    <p:extLst>
      <p:ext uri="{BB962C8B-B14F-4D97-AF65-F5344CB8AC3E}">
        <p14:creationId xmlns:p14="http://schemas.microsoft.com/office/powerpoint/2010/main" val="23661027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3396DBE0-15D8-51A4-F885-23A756EB2F4E}"/>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9FC807C8-8B4C-6D28-A120-8AFCB37F0B7B}"/>
              </a:ext>
            </a:extLst>
          </p:cNvPr>
          <p:cNvSpPr txBox="1">
            <a:spLocks noGrp="1"/>
          </p:cNvSpPr>
          <p:nvPr>
            <p:ph type="title"/>
          </p:nvPr>
        </p:nvSpPr>
        <p:spPr>
          <a:xfrm>
            <a:off x="411250" y="236524"/>
            <a:ext cx="8179073" cy="848357"/>
          </a:xfrm>
          <a:prstGeom prst="rect">
            <a:avLst/>
          </a:prstGeom>
        </p:spPr>
        <p:txBody>
          <a:bodyPr spcFirstLastPara="1" wrap="square" lIns="91425" tIns="91425" rIns="91425" bIns="91425" anchor="t" anchorCtr="0">
            <a:noAutofit/>
          </a:bodyPr>
          <a:lstStyle/>
          <a:p>
            <a:pPr algn="l"/>
            <a:r>
              <a:rPr lang="en-US" dirty="0"/>
              <a:t>Verifying Image Update with Curl Loop Script</a:t>
            </a:r>
          </a:p>
        </p:txBody>
      </p:sp>
      <p:sp>
        <p:nvSpPr>
          <p:cNvPr id="6" name="TextBox 5">
            <a:extLst>
              <a:ext uri="{FF2B5EF4-FFF2-40B4-BE49-F238E27FC236}">
                <a16:creationId xmlns:a16="http://schemas.microsoft.com/office/drawing/2014/main" id="{EC7D6EFF-137B-F6CD-7AE0-D3F9E053A5FB}"/>
              </a:ext>
            </a:extLst>
          </p:cNvPr>
          <p:cNvSpPr txBox="1"/>
          <p:nvPr/>
        </p:nvSpPr>
        <p:spPr>
          <a:xfrm>
            <a:off x="483267" y="3695517"/>
            <a:ext cx="8560325" cy="1015663"/>
          </a:xfrm>
          <a:prstGeom prst="rect">
            <a:avLst/>
          </a:prstGeom>
          <a:noFill/>
        </p:spPr>
        <p:txBody>
          <a:bodyPr wrap="square" rtlCol="0">
            <a:spAutoFit/>
          </a:bodyPr>
          <a:lstStyle/>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/home/student/D0180/labs/updates-triggers/</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curl_loop.sh</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confirms that the image update was successful, as the service is now responding with “Hi! v1.1” rather than the previous message. The image tag update (versioned-hello:1) caused the deployment to roll out the new version of the image, and the curl loop script verifies that the service is running the latest version without interruption.</a:t>
            </a:r>
          </a:p>
          <a:p>
            <a:endPar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pic>
        <p:nvPicPr>
          <p:cNvPr id="3" name="Picture 2" descr="A computer screen shot of a black screen&#10;&#10;Description automatically generated">
            <a:extLst>
              <a:ext uri="{FF2B5EF4-FFF2-40B4-BE49-F238E27FC236}">
                <a16:creationId xmlns:a16="http://schemas.microsoft.com/office/drawing/2014/main" id="{2D0215F3-AACB-F4D7-1B1D-C9981BAF05C5}"/>
              </a:ext>
            </a:extLst>
          </p:cNvPr>
          <p:cNvPicPr>
            <a:picLocks noChangeAspect="1"/>
          </p:cNvPicPr>
          <p:nvPr/>
        </p:nvPicPr>
        <p:blipFill>
          <a:blip r:embed="rId3"/>
          <a:stretch>
            <a:fillRect/>
          </a:stretch>
        </p:blipFill>
        <p:spPr>
          <a:xfrm>
            <a:off x="877229" y="751660"/>
            <a:ext cx="7772400" cy="2790732"/>
          </a:xfrm>
          <a:prstGeom prst="rect">
            <a:avLst/>
          </a:prstGeom>
        </p:spPr>
      </p:pic>
    </p:spTree>
    <p:extLst>
      <p:ext uri="{BB962C8B-B14F-4D97-AF65-F5344CB8AC3E}">
        <p14:creationId xmlns:p14="http://schemas.microsoft.com/office/powerpoint/2010/main" val="2810400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5FCF0A5F-29FC-95E6-043F-B8A6A3F8801C}"/>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7664561E-D4BA-C279-A96E-2D645A0D360D}"/>
              </a:ext>
            </a:extLst>
          </p:cNvPr>
          <p:cNvSpPr txBox="1">
            <a:spLocks noGrp="1"/>
          </p:cNvSpPr>
          <p:nvPr>
            <p:ph type="title"/>
          </p:nvPr>
        </p:nvSpPr>
        <p:spPr>
          <a:xfrm>
            <a:off x="411250" y="236524"/>
            <a:ext cx="8179073" cy="848357"/>
          </a:xfrm>
          <a:prstGeom prst="rect">
            <a:avLst/>
          </a:prstGeom>
        </p:spPr>
        <p:txBody>
          <a:bodyPr spcFirstLastPara="1" wrap="square" lIns="91425" tIns="91425" rIns="91425" bIns="91425" anchor="t" anchorCtr="0">
            <a:noAutofit/>
          </a:bodyPr>
          <a:lstStyle/>
          <a:p>
            <a:pPr algn="l"/>
            <a:r>
              <a:rPr lang="en-US" dirty="0"/>
              <a:t>Verifying Deployment and </a:t>
            </a:r>
            <a:r>
              <a:rPr lang="en-US" dirty="0" err="1"/>
              <a:t>ImageStream</a:t>
            </a:r>
            <a:r>
              <a:rPr lang="en-US" dirty="0"/>
              <a:t> Details</a:t>
            </a:r>
          </a:p>
        </p:txBody>
      </p:sp>
      <p:pic>
        <p:nvPicPr>
          <p:cNvPr id="4" name="Picture 3" descr="A screenshot of a computer screen&#10;&#10;Description automatically generated">
            <a:extLst>
              <a:ext uri="{FF2B5EF4-FFF2-40B4-BE49-F238E27FC236}">
                <a16:creationId xmlns:a16="http://schemas.microsoft.com/office/drawing/2014/main" id="{6C1432D0-0DFF-3A67-B5A4-82F2928F0AF3}"/>
              </a:ext>
            </a:extLst>
          </p:cNvPr>
          <p:cNvPicPr>
            <a:picLocks noChangeAspect="1"/>
          </p:cNvPicPr>
          <p:nvPr/>
        </p:nvPicPr>
        <p:blipFill>
          <a:blip r:embed="rId3"/>
          <a:stretch>
            <a:fillRect/>
          </a:stretch>
        </p:blipFill>
        <p:spPr>
          <a:xfrm>
            <a:off x="841917" y="779648"/>
            <a:ext cx="6575437" cy="2870518"/>
          </a:xfrm>
          <a:prstGeom prst="rect">
            <a:avLst/>
          </a:prstGeom>
        </p:spPr>
      </p:pic>
      <p:sp>
        <p:nvSpPr>
          <p:cNvPr id="6" name="TextBox 5">
            <a:extLst>
              <a:ext uri="{FF2B5EF4-FFF2-40B4-BE49-F238E27FC236}">
                <a16:creationId xmlns:a16="http://schemas.microsoft.com/office/drawing/2014/main" id="{0CF24171-0B6A-29A2-7754-FFC5C6F5F443}"/>
              </a:ext>
            </a:extLst>
          </p:cNvPr>
          <p:cNvSpPr txBox="1"/>
          <p:nvPr/>
        </p:nvSpPr>
        <p:spPr>
          <a:xfrm>
            <a:off x="825191" y="3984702"/>
            <a:ext cx="6575437" cy="1015663"/>
          </a:xfrm>
          <a:prstGeom prst="rect">
            <a:avLst/>
          </a:prstGeom>
          <a:noFill/>
        </p:spPr>
        <p:txBody>
          <a:bodyPr wrap="square" rtlCol="0">
            <a:spAutoFit/>
          </a:bodyPr>
          <a:lstStyle/>
          <a:p>
            <a:pPr algn="just"/>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Analysis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deployment is running with the updated image versioned-hello:1-125, as confirmed by the deployment details.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ImageStream</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shows that the tag versioned-hello:1 has been correctly updated to point to the 1-125 image, and the describe command shows that two unique images have been tracked</a:t>
            </a:r>
          </a:p>
          <a:p>
            <a:pPr algn="just"/>
            <a:endParaRPr lang="en-US" sz="12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9703193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466D0361-8A06-A651-6E53-254BC9BF06D9}"/>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2F7FBC23-9CA5-D1B6-CAC7-5CFD52D288D2}"/>
              </a:ext>
            </a:extLst>
          </p:cNvPr>
          <p:cNvSpPr txBox="1">
            <a:spLocks noGrp="1"/>
          </p:cNvSpPr>
          <p:nvPr>
            <p:ph type="title"/>
          </p:nvPr>
        </p:nvSpPr>
        <p:spPr>
          <a:xfrm>
            <a:off x="411250" y="236524"/>
            <a:ext cx="8179073" cy="848357"/>
          </a:xfrm>
          <a:prstGeom prst="rect">
            <a:avLst/>
          </a:prstGeom>
        </p:spPr>
        <p:txBody>
          <a:bodyPr spcFirstLastPara="1" wrap="square" lIns="91425" tIns="91425" rIns="91425" bIns="91425" anchor="t" anchorCtr="0">
            <a:noAutofit/>
          </a:bodyPr>
          <a:lstStyle/>
          <a:p>
            <a:pPr algn="l"/>
            <a:r>
              <a:rPr lang="en-US" dirty="0"/>
              <a:t>Tagging a Specific Image with a new tag</a:t>
            </a:r>
          </a:p>
        </p:txBody>
      </p:sp>
      <p:sp>
        <p:nvSpPr>
          <p:cNvPr id="5" name="TextBox 4">
            <a:extLst>
              <a:ext uri="{FF2B5EF4-FFF2-40B4-BE49-F238E27FC236}">
                <a16:creationId xmlns:a16="http://schemas.microsoft.com/office/drawing/2014/main" id="{1909A951-FE5F-0908-0AF0-71E237FBA767}"/>
              </a:ext>
            </a:extLst>
          </p:cNvPr>
          <p:cNvSpPr txBox="1"/>
          <p:nvPr/>
        </p:nvSpPr>
        <p:spPr>
          <a:xfrm>
            <a:off x="546410" y="2110085"/>
            <a:ext cx="8023177" cy="1938992"/>
          </a:xfrm>
          <a:prstGeom prst="rect">
            <a:avLst/>
          </a:prstGeom>
          <a:noFill/>
        </p:spPr>
        <p:txBody>
          <a:bodyPr wrap="square" rtlCol="0">
            <a:spAutoFit/>
          </a:bodyPr>
          <a:lstStyle/>
          <a:p>
            <a:pPr marL="171450" indent="-171450">
              <a:buFontTx/>
              <a:buChar char="-"/>
            </a:pPr>
            <a:r>
              <a:rPr lang="en-US" sz="1200" b="1" dirty="0" err="1">
                <a:solidFill>
                  <a:srgbClr val="0E0E0E"/>
                </a:solidFill>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tag registry.ocp4.example.com:8443/</a:t>
            </a:r>
            <a:r>
              <a:rPr lang="en-US" sz="1200" b="1" dirty="0" err="1">
                <a:solidFill>
                  <a:srgbClr val="0E0E0E"/>
                </a:solidFill>
                <a:latin typeface="Roboto" panose="02000000000000000000" pitchFamily="2" charset="0"/>
                <a:ea typeface="Roboto" panose="02000000000000000000" pitchFamily="2" charset="0"/>
                <a:cs typeface="Roboto" panose="02000000000000000000" pitchFamily="2" charset="0"/>
              </a:rPr>
              <a:t>redhattraining</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/versioned-hello@sha256:66e0a9c7341e52de04c8cc0c611d6a6073de183f44a7c4af80eacf3ecb5a105e versioned-hello:1:</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sets the versioned-hello:1 tag to point to the specific image identified by the SHA-256 digest 66e0a9c7341e52de04c8cc0c611d6a6073de183f44a7c4af80eacf3ecb5a105e.</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Analysis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By tagging a specific image with the SHA-256 digest, the user ensures that versioned-hello:1 now points to the exact version of the image identified by the digest. This process is useful for precise image version control, preventing any ambiguity about which image version is being deployed. This step likely triggers an update in the deployment using the versioned-hello:1 tag, reflecting the new image version.</a:t>
            </a:r>
          </a:p>
          <a:p>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endPar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pic>
        <p:nvPicPr>
          <p:cNvPr id="3" name="Picture 2">
            <a:extLst>
              <a:ext uri="{FF2B5EF4-FFF2-40B4-BE49-F238E27FC236}">
                <a16:creationId xmlns:a16="http://schemas.microsoft.com/office/drawing/2014/main" id="{0C005C6B-F7FD-AE53-0506-803EEEA90E7C}"/>
              </a:ext>
            </a:extLst>
          </p:cNvPr>
          <p:cNvPicPr>
            <a:picLocks noChangeAspect="1"/>
          </p:cNvPicPr>
          <p:nvPr/>
        </p:nvPicPr>
        <p:blipFill>
          <a:blip r:embed="rId3"/>
          <a:stretch>
            <a:fillRect/>
          </a:stretch>
        </p:blipFill>
        <p:spPr>
          <a:xfrm>
            <a:off x="614586" y="1162031"/>
            <a:ext cx="7772400" cy="610650"/>
          </a:xfrm>
          <a:prstGeom prst="rect">
            <a:avLst/>
          </a:prstGeom>
        </p:spPr>
      </p:pic>
    </p:spTree>
    <p:extLst>
      <p:ext uri="{BB962C8B-B14F-4D97-AF65-F5344CB8AC3E}">
        <p14:creationId xmlns:p14="http://schemas.microsoft.com/office/powerpoint/2010/main" val="29502013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AE9C88EC-74B6-F8FB-2DC2-8BB33EA97858}"/>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D10AEC1D-B580-8736-0B3A-8D6E63B8EFF6}"/>
              </a:ext>
            </a:extLst>
          </p:cNvPr>
          <p:cNvSpPr txBox="1">
            <a:spLocks noGrp="1"/>
          </p:cNvSpPr>
          <p:nvPr>
            <p:ph type="title"/>
          </p:nvPr>
        </p:nvSpPr>
        <p:spPr>
          <a:xfrm>
            <a:off x="411250" y="236524"/>
            <a:ext cx="8179073" cy="848357"/>
          </a:xfrm>
          <a:prstGeom prst="rect">
            <a:avLst/>
          </a:prstGeom>
        </p:spPr>
        <p:txBody>
          <a:bodyPr spcFirstLastPara="1" wrap="square" lIns="91425" tIns="91425" rIns="91425" bIns="91425" anchor="t" anchorCtr="0">
            <a:noAutofit/>
          </a:bodyPr>
          <a:lstStyle/>
          <a:p>
            <a:pPr algn="l"/>
            <a:r>
              <a:rPr lang="en-US" dirty="0"/>
              <a:t>Verifying Service Response with Curl Loop Script</a:t>
            </a:r>
          </a:p>
        </p:txBody>
      </p:sp>
      <p:sp>
        <p:nvSpPr>
          <p:cNvPr id="5" name="TextBox 4">
            <a:extLst>
              <a:ext uri="{FF2B5EF4-FFF2-40B4-BE49-F238E27FC236}">
                <a16:creationId xmlns:a16="http://schemas.microsoft.com/office/drawing/2014/main" id="{7D595094-1FE3-7D88-2D8C-692A911FC267}"/>
              </a:ext>
            </a:extLst>
          </p:cNvPr>
          <p:cNvSpPr txBox="1"/>
          <p:nvPr/>
        </p:nvSpPr>
        <p:spPr>
          <a:xfrm>
            <a:off x="578854" y="2919222"/>
            <a:ext cx="7843864" cy="1384995"/>
          </a:xfrm>
          <a:prstGeom prst="rect">
            <a:avLst/>
          </a:prstGeom>
          <a:noFill/>
        </p:spPr>
        <p:txBody>
          <a:bodyPr wrap="square" rtlCol="0">
            <a:spAutoFit/>
          </a:bodyPr>
          <a:lstStyle/>
          <a:p>
            <a:pPr marL="171450" indent="-171450">
              <a:buFontTx/>
              <a:buChar char="-"/>
            </a:pP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/home/student/D0180/labs/updates-triggers/</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curl_loop.sh</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output shows repeated “Hi!” responses from the service, indicating that the application is running and responding as expected.</a:t>
            </a:r>
          </a:p>
          <a:p>
            <a:pPr marL="171450" indent="-171450">
              <a:buFontTx/>
              <a:buChar char="-"/>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Analysis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service is consistently responding with “Hi!” after the image tag update, confirming that the deployment has reverted or maintained the previous version of the application (likely before the update to “Hi! v1.1”). </a:t>
            </a:r>
          </a:p>
          <a:p>
            <a:endParaRPr lang="en-US" sz="1200" dirty="0">
              <a:latin typeface="Roboto" panose="02000000000000000000" pitchFamily="2" charset="0"/>
              <a:ea typeface="Roboto" panose="02000000000000000000" pitchFamily="2" charset="0"/>
              <a:cs typeface="Roboto" panose="02000000000000000000" pitchFamily="2" charset="0"/>
            </a:endParaRPr>
          </a:p>
        </p:txBody>
      </p:sp>
      <p:pic>
        <p:nvPicPr>
          <p:cNvPr id="4" name="Picture 3" descr="A screen shot of a computer&#10;&#10;Description automatically generated">
            <a:extLst>
              <a:ext uri="{FF2B5EF4-FFF2-40B4-BE49-F238E27FC236}">
                <a16:creationId xmlns:a16="http://schemas.microsoft.com/office/drawing/2014/main" id="{ACD1EDC9-A004-3570-8917-02173E8E2790}"/>
              </a:ext>
            </a:extLst>
          </p:cNvPr>
          <p:cNvPicPr>
            <a:picLocks noChangeAspect="1"/>
          </p:cNvPicPr>
          <p:nvPr/>
        </p:nvPicPr>
        <p:blipFill>
          <a:blip r:embed="rId3"/>
          <a:stretch>
            <a:fillRect/>
          </a:stretch>
        </p:blipFill>
        <p:spPr>
          <a:xfrm>
            <a:off x="705645" y="896074"/>
            <a:ext cx="7772400" cy="1877895"/>
          </a:xfrm>
          <a:prstGeom prst="rect">
            <a:avLst/>
          </a:prstGeom>
        </p:spPr>
      </p:pic>
    </p:spTree>
    <p:extLst>
      <p:ext uri="{BB962C8B-B14F-4D97-AF65-F5344CB8AC3E}">
        <p14:creationId xmlns:p14="http://schemas.microsoft.com/office/powerpoint/2010/main" val="24621461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9E84160C-980E-7933-DF3E-B1F7ADA82885}"/>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23E2AE52-C3CD-99B2-C55C-5A1E822477E1}"/>
              </a:ext>
            </a:extLst>
          </p:cNvPr>
          <p:cNvSpPr txBox="1">
            <a:spLocks noGrp="1"/>
          </p:cNvSpPr>
          <p:nvPr>
            <p:ph type="title"/>
          </p:nvPr>
        </p:nvSpPr>
        <p:spPr>
          <a:xfrm>
            <a:off x="411250" y="236524"/>
            <a:ext cx="8179073" cy="848357"/>
          </a:xfrm>
          <a:prstGeom prst="rect">
            <a:avLst/>
          </a:prstGeom>
        </p:spPr>
        <p:txBody>
          <a:bodyPr spcFirstLastPara="1" wrap="square" lIns="91425" tIns="91425" rIns="91425" bIns="91425" anchor="t" anchorCtr="0">
            <a:noAutofit/>
          </a:bodyPr>
          <a:lstStyle/>
          <a:p>
            <a:pPr algn="l"/>
            <a:r>
              <a:rPr lang="en-US" dirty="0"/>
              <a:t>Logging into OpenShift and Viewing Deployments</a:t>
            </a:r>
          </a:p>
        </p:txBody>
      </p:sp>
      <p:pic>
        <p:nvPicPr>
          <p:cNvPr id="7" name="Picture 6" descr="A computer screen with white text&#10;&#10;Description automatically generated">
            <a:extLst>
              <a:ext uri="{FF2B5EF4-FFF2-40B4-BE49-F238E27FC236}">
                <a16:creationId xmlns:a16="http://schemas.microsoft.com/office/drawing/2014/main" id="{54BBB88C-47E4-91A8-7B4E-30FBBCCF0858}"/>
              </a:ext>
            </a:extLst>
          </p:cNvPr>
          <p:cNvPicPr>
            <a:picLocks noChangeAspect="1"/>
          </p:cNvPicPr>
          <p:nvPr/>
        </p:nvPicPr>
        <p:blipFill>
          <a:blip r:embed="rId3"/>
          <a:stretch>
            <a:fillRect/>
          </a:stretch>
        </p:blipFill>
        <p:spPr>
          <a:xfrm>
            <a:off x="685800" y="833412"/>
            <a:ext cx="7772400" cy="1982042"/>
          </a:xfrm>
          <a:prstGeom prst="rect">
            <a:avLst/>
          </a:prstGeom>
        </p:spPr>
      </p:pic>
      <p:sp>
        <p:nvSpPr>
          <p:cNvPr id="8" name="TextBox 7">
            <a:extLst>
              <a:ext uri="{FF2B5EF4-FFF2-40B4-BE49-F238E27FC236}">
                <a16:creationId xmlns:a16="http://schemas.microsoft.com/office/drawing/2014/main" id="{AAA27D09-CE81-3A37-8B5A-1F49BC0A6B6C}"/>
              </a:ext>
            </a:extLst>
          </p:cNvPr>
          <p:cNvSpPr txBox="1"/>
          <p:nvPr/>
        </p:nvSpPr>
        <p:spPr>
          <a:xfrm>
            <a:off x="654205" y="3241288"/>
            <a:ext cx="7772401" cy="1569660"/>
          </a:xfrm>
          <a:prstGeom prst="rect">
            <a:avLst/>
          </a:prstGeom>
          <a:noFill/>
        </p:spPr>
        <p:txBody>
          <a:bodyPr wrap="square" rtlCol="0">
            <a:spAutoFit/>
          </a:bodyPr>
          <a:lstStyle/>
          <a:p>
            <a:pPr marL="285750" indent="-285750">
              <a:buFontTx/>
              <a:buChar char="-"/>
            </a:pPr>
            <a:r>
              <a:rPr lang="en-US" sz="1200" b="1" dirty="0" err="1">
                <a:latin typeface="Roboto" panose="02000000000000000000" pitchFamily="2" charset="0"/>
                <a:ea typeface="Roboto" panose="02000000000000000000" pitchFamily="2" charset="0"/>
                <a:cs typeface="Roboto" panose="02000000000000000000" pitchFamily="2" charset="0"/>
              </a:rPr>
              <a:t>oc</a:t>
            </a:r>
            <a:r>
              <a:rPr lang="en-US" sz="1200" b="1" dirty="0">
                <a:latin typeface="Roboto" panose="02000000000000000000" pitchFamily="2" charset="0"/>
                <a:ea typeface="Roboto" panose="02000000000000000000" pitchFamily="2" charset="0"/>
                <a:cs typeface="Roboto" panose="02000000000000000000" pitchFamily="2" charset="0"/>
              </a:rPr>
              <a:t> get deploy -o wide: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retrieves detailed information about the deployments in the updates-review project.</a:t>
            </a:r>
          </a:p>
          <a:p>
            <a:pPr marL="285750" indent="-2857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Analysis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Both deployments (app1 and app2) are running and fully operational, with all pods up-to-date and available. The difference between the two deployments is that app1 uses the latest tag, while app2 uses a specific image digest.</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endParaRPr lang="en-US" sz="1200" b="1"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7425793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6B5AFEEA-DCFE-272D-2A98-C8685A197B37}"/>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6809BA03-C173-C23D-0FC2-E5FE48740332}"/>
              </a:ext>
            </a:extLst>
          </p:cNvPr>
          <p:cNvSpPr txBox="1">
            <a:spLocks noGrp="1"/>
          </p:cNvSpPr>
          <p:nvPr>
            <p:ph type="title"/>
          </p:nvPr>
        </p:nvSpPr>
        <p:spPr>
          <a:xfrm>
            <a:off x="411250" y="236524"/>
            <a:ext cx="8179073" cy="848357"/>
          </a:xfrm>
          <a:prstGeom prst="rect">
            <a:avLst/>
          </a:prstGeom>
        </p:spPr>
        <p:txBody>
          <a:bodyPr spcFirstLastPara="1" wrap="square" lIns="91425" tIns="91425" rIns="91425" bIns="91425" anchor="t" anchorCtr="0">
            <a:noAutofit/>
          </a:bodyPr>
          <a:lstStyle/>
          <a:p>
            <a:pPr algn="l"/>
            <a:r>
              <a:rPr lang="en-US" dirty="0"/>
              <a:t>Updating Deployment Image for app1</a:t>
            </a:r>
          </a:p>
        </p:txBody>
      </p:sp>
      <p:sp>
        <p:nvSpPr>
          <p:cNvPr id="5" name="TextBox 4">
            <a:extLst>
              <a:ext uri="{FF2B5EF4-FFF2-40B4-BE49-F238E27FC236}">
                <a16:creationId xmlns:a16="http://schemas.microsoft.com/office/drawing/2014/main" id="{FC743526-70C7-5939-C1F2-37DBC3493354}"/>
              </a:ext>
            </a:extLst>
          </p:cNvPr>
          <p:cNvSpPr txBox="1"/>
          <p:nvPr/>
        </p:nvSpPr>
        <p:spPr>
          <a:xfrm>
            <a:off x="553677" y="2571750"/>
            <a:ext cx="8291850" cy="1384995"/>
          </a:xfrm>
          <a:prstGeom prst="rect">
            <a:avLst/>
          </a:prstGeom>
          <a:noFill/>
        </p:spPr>
        <p:txBody>
          <a:bodyPr wrap="square" rtlCol="0">
            <a:spAutoFit/>
          </a:bodyPr>
          <a:lstStyle/>
          <a:p>
            <a:pPr marL="171450" indent="-1714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set image deploy/app1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php-ssl</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=registry.ocp4.example.com:8443/</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redhattraining</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/php-ssl:1-222: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updates the app1 deployment to use the image.</a:t>
            </a:r>
          </a:p>
          <a:p>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171450" indent="-1714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deploy -o wide: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retrieves detailed information about the deployments. </a:t>
            </a:r>
          </a:p>
          <a:p>
            <a:pPr marL="171450" indent="-171450">
              <a:buFontTx/>
              <a:buChar char="-"/>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171450" indent="-1714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deploy/app1 -o wide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command retrieves detailed information about the app1 deployment specifically.</a:t>
            </a:r>
          </a:p>
          <a:p>
            <a:pPr marL="171450" indent="-171450">
              <a:buFontTx/>
              <a:buChar char="-"/>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pic>
        <p:nvPicPr>
          <p:cNvPr id="4" name="Picture 3" descr="A screen shot of a computer program&#10;&#10;Description automatically generated">
            <a:extLst>
              <a:ext uri="{FF2B5EF4-FFF2-40B4-BE49-F238E27FC236}">
                <a16:creationId xmlns:a16="http://schemas.microsoft.com/office/drawing/2014/main" id="{DC614E85-080D-194D-7DEE-1E312387EA77}"/>
              </a:ext>
            </a:extLst>
          </p:cNvPr>
          <p:cNvPicPr>
            <a:picLocks noChangeAspect="1"/>
          </p:cNvPicPr>
          <p:nvPr/>
        </p:nvPicPr>
        <p:blipFill>
          <a:blip r:embed="rId3"/>
          <a:stretch>
            <a:fillRect/>
          </a:stretch>
        </p:blipFill>
        <p:spPr>
          <a:xfrm>
            <a:off x="685800" y="756070"/>
            <a:ext cx="7772400" cy="1645919"/>
          </a:xfrm>
          <a:prstGeom prst="rect">
            <a:avLst/>
          </a:prstGeom>
        </p:spPr>
      </p:pic>
    </p:spTree>
    <p:extLst>
      <p:ext uri="{BB962C8B-B14F-4D97-AF65-F5344CB8AC3E}">
        <p14:creationId xmlns:p14="http://schemas.microsoft.com/office/powerpoint/2010/main" val="26575964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4B026155-CB91-190C-0C46-854C0DE9E525}"/>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C2A9DF5A-3D20-2A23-D073-6959491708F2}"/>
              </a:ext>
            </a:extLst>
          </p:cNvPr>
          <p:cNvSpPr txBox="1">
            <a:spLocks noGrp="1"/>
          </p:cNvSpPr>
          <p:nvPr>
            <p:ph type="title"/>
          </p:nvPr>
        </p:nvSpPr>
        <p:spPr>
          <a:xfrm>
            <a:off x="411250" y="236524"/>
            <a:ext cx="8179073" cy="848357"/>
          </a:xfrm>
          <a:prstGeom prst="rect">
            <a:avLst/>
          </a:prstGeom>
        </p:spPr>
        <p:txBody>
          <a:bodyPr spcFirstLastPara="1" wrap="square" lIns="91425" tIns="91425" rIns="91425" bIns="91425" anchor="t" anchorCtr="0">
            <a:noAutofit/>
          </a:bodyPr>
          <a:lstStyle/>
          <a:p>
            <a:pPr algn="l"/>
            <a:r>
              <a:rPr lang="en-US" dirty="0"/>
              <a:t>Setting Image Change triggers for Deployment app2</a:t>
            </a:r>
          </a:p>
        </p:txBody>
      </p:sp>
      <p:pic>
        <p:nvPicPr>
          <p:cNvPr id="4" name="Picture 3">
            <a:extLst>
              <a:ext uri="{FF2B5EF4-FFF2-40B4-BE49-F238E27FC236}">
                <a16:creationId xmlns:a16="http://schemas.microsoft.com/office/drawing/2014/main" id="{2D9776CB-7D9D-4C95-481A-1A758F2A929B}"/>
              </a:ext>
            </a:extLst>
          </p:cNvPr>
          <p:cNvPicPr>
            <a:picLocks noChangeAspect="1"/>
          </p:cNvPicPr>
          <p:nvPr/>
        </p:nvPicPr>
        <p:blipFill>
          <a:blip r:embed="rId3"/>
          <a:stretch>
            <a:fillRect/>
          </a:stretch>
        </p:blipFill>
        <p:spPr>
          <a:xfrm>
            <a:off x="553677" y="1018466"/>
            <a:ext cx="7772400" cy="833340"/>
          </a:xfrm>
          <a:prstGeom prst="rect">
            <a:avLst/>
          </a:prstGeom>
        </p:spPr>
      </p:pic>
      <p:sp>
        <p:nvSpPr>
          <p:cNvPr id="5" name="TextBox 4">
            <a:extLst>
              <a:ext uri="{FF2B5EF4-FFF2-40B4-BE49-F238E27FC236}">
                <a16:creationId xmlns:a16="http://schemas.microsoft.com/office/drawing/2014/main" id="{638D5ABB-014B-0FE7-11D5-E15A0CDA3F27}"/>
              </a:ext>
            </a:extLst>
          </p:cNvPr>
          <p:cNvSpPr txBox="1"/>
          <p:nvPr/>
        </p:nvSpPr>
        <p:spPr>
          <a:xfrm>
            <a:off x="617034" y="2289717"/>
            <a:ext cx="7772400" cy="1754326"/>
          </a:xfrm>
          <a:prstGeom prst="rect">
            <a:avLst/>
          </a:prstGeom>
          <a:noFill/>
        </p:spPr>
        <p:txBody>
          <a:bodyPr wrap="square" rtlCol="0">
            <a:spAutoFit/>
          </a:bodyPr>
          <a:lstStyle/>
          <a:p>
            <a:pPr marL="285750" indent="-285750">
              <a:buFontTx/>
              <a:buChar char="-"/>
            </a:pPr>
            <a:r>
              <a:rPr lang="en-US" sz="1200" b="1" dirty="0" err="1">
                <a:latin typeface="Roboto" panose="02000000000000000000" pitchFamily="2" charset="0"/>
                <a:ea typeface="Roboto" panose="02000000000000000000" pitchFamily="2" charset="0"/>
                <a:cs typeface="Roboto" panose="02000000000000000000" pitchFamily="2" charset="0"/>
              </a:rPr>
              <a:t>oc</a:t>
            </a:r>
            <a:r>
              <a:rPr lang="en-US" sz="1200" b="1" dirty="0">
                <a:latin typeface="Roboto" panose="02000000000000000000" pitchFamily="2" charset="0"/>
                <a:ea typeface="Roboto" panose="02000000000000000000" pitchFamily="2" charset="0"/>
                <a:cs typeface="Roboto" panose="02000000000000000000" pitchFamily="2" charset="0"/>
              </a:rPr>
              <a:t> set triggers deploy/app2 --from-image php-ssl:1 --containers </a:t>
            </a:r>
            <a:r>
              <a:rPr lang="en-US" sz="1200" b="1" dirty="0" err="1">
                <a:latin typeface="Roboto" panose="02000000000000000000" pitchFamily="2" charset="0"/>
                <a:ea typeface="Roboto" panose="02000000000000000000" pitchFamily="2" charset="0"/>
                <a:cs typeface="Roboto" panose="02000000000000000000" pitchFamily="2" charset="0"/>
              </a:rPr>
              <a:t>php-ssl</a:t>
            </a:r>
            <a:r>
              <a:rPr lang="en-US" sz="1200" b="1" dirty="0">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sets an image change trigger for the app2 deployment. The trigger is configured to automatically update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php-ssl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container whenever the php-ssl:1 image tag is updated.</a:t>
            </a:r>
          </a:p>
          <a:p>
            <a:pPr marL="285750" indent="-285750">
              <a:buFontTx/>
              <a:buChar char="-"/>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set triggers deploy/app2: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lists the triggers set for the app2 deployment.</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Analysis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image change trigger for app2 ensures that any updates to the php-ssl:1 tag will automatically trigger a new deployment with the updated image</a:t>
            </a:r>
          </a:p>
          <a:p>
            <a:endParaRPr lang="en-US" sz="12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1426901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61194BC8-9F85-6325-C113-7FB524980A9D}"/>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378DC4DD-A6A4-1495-125C-507261A1EA98}"/>
              </a:ext>
            </a:extLst>
          </p:cNvPr>
          <p:cNvSpPr txBox="1">
            <a:spLocks noGrp="1"/>
          </p:cNvSpPr>
          <p:nvPr>
            <p:ph type="title"/>
          </p:nvPr>
        </p:nvSpPr>
        <p:spPr>
          <a:xfrm>
            <a:off x="411250" y="236524"/>
            <a:ext cx="8179073" cy="848357"/>
          </a:xfrm>
          <a:prstGeom prst="rect">
            <a:avLst/>
          </a:prstGeom>
        </p:spPr>
        <p:txBody>
          <a:bodyPr spcFirstLastPara="1" wrap="square" lIns="91425" tIns="91425" rIns="91425" bIns="91425" anchor="t" anchorCtr="0">
            <a:noAutofit/>
          </a:bodyPr>
          <a:lstStyle/>
          <a:p>
            <a:pPr algn="l"/>
            <a:r>
              <a:rPr lang="en-US" dirty="0"/>
              <a:t>Creating an </a:t>
            </a:r>
            <a:r>
              <a:rPr lang="en-US" dirty="0" err="1"/>
              <a:t>ImageStream</a:t>
            </a:r>
            <a:r>
              <a:rPr lang="en-US" dirty="0"/>
              <a:t> and Setting Alias</a:t>
            </a:r>
          </a:p>
        </p:txBody>
      </p:sp>
      <p:sp>
        <p:nvSpPr>
          <p:cNvPr id="6" name="TextBox 5">
            <a:extLst>
              <a:ext uri="{FF2B5EF4-FFF2-40B4-BE49-F238E27FC236}">
                <a16:creationId xmlns:a16="http://schemas.microsoft.com/office/drawing/2014/main" id="{19F1F82B-5994-28B4-625A-CD2605624556}"/>
              </a:ext>
            </a:extLst>
          </p:cNvPr>
          <p:cNvSpPr txBox="1"/>
          <p:nvPr/>
        </p:nvSpPr>
        <p:spPr>
          <a:xfrm>
            <a:off x="482463" y="1817207"/>
            <a:ext cx="8179073" cy="1938992"/>
          </a:xfrm>
          <a:prstGeom prst="rect">
            <a:avLst/>
          </a:prstGeom>
          <a:noFill/>
        </p:spPr>
        <p:txBody>
          <a:bodyPr wrap="square" rtlCol="0">
            <a:spAutoFit/>
          </a:bodyPr>
          <a:lstStyle/>
          <a:p>
            <a:pPr marL="171450" indent="-1714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create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istag</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php-ssl:1-234 --from-image registry.ocp4.example.com:8443/</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redhattraining</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/php-ssl:1-234: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creates an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ImageStreamTag</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(php-ssl:1-234) by pulling the image from the specified registry. </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171450" indent="-1714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tag --alias php-ssl:1-234 php-ssl:1</a:t>
            </a:r>
            <a:r>
              <a:rPr lang="en-US" sz="1200"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sets an alias, linking php-ssl:1 to track the php-ssl:1-234 tag.</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Analysis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By creating the php-ssl:1-234 tag and setting php-ssl:1 as an alias, the user simplifies the management of image versions. Any references to php-ssl:1 will now point to php-ssl:1-234. This is useful for maintaining a common image reference (php-ssl:1) while still being able to update it to new versions (like 1-234) as needed. This helps in managing version control for images across deployments.</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pic>
        <p:nvPicPr>
          <p:cNvPr id="3" name="Picture 2">
            <a:extLst>
              <a:ext uri="{FF2B5EF4-FFF2-40B4-BE49-F238E27FC236}">
                <a16:creationId xmlns:a16="http://schemas.microsoft.com/office/drawing/2014/main" id="{4D833C21-A39F-0B41-433B-3D3E22CB53B3}"/>
              </a:ext>
            </a:extLst>
          </p:cNvPr>
          <p:cNvPicPr>
            <a:picLocks noChangeAspect="1"/>
          </p:cNvPicPr>
          <p:nvPr/>
        </p:nvPicPr>
        <p:blipFill>
          <a:blip r:embed="rId3"/>
          <a:stretch>
            <a:fillRect/>
          </a:stretch>
        </p:blipFill>
        <p:spPr>
          <a:xfrm>
            <a:off x="614586" y="958346"/>
            <a:ext cx="7772400" cy="644871"/>
          </a:xfrm>
          <a:prstGeom prst="rect">
            <a:avLst/>
          </a:prstGeom>
        </p:spPr>
      </p:pic>
    </p:spTree>
    <p:extLst>
      <p:ext uri="{BB962C8B-B14F-4D97-AF65-F5344CB8AC3E}">
        <p14:creationId xmlns:p14="http://schemas.microsoft.com/office/powerpoint/2010/main" val="35279092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CA4C257F-A521-2D4C-71CC-DD3D4D757ACF}"/>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7B97E8D5-F3AD-2807-B352-C2E5D483A97F}"/>
              </a:ext>
            </a:extLst>
          </p:cNvPr>
          <p:cNvSpPr txBox="1">
            <a:spLocks noGrp="1"/>
          </p:cNvSpPr>
          <p:nvPr>
            <p:ph type="title"/>
          </p:nvPr>
        </p:nvSpPr>
        <p:spPr>
          <a:xfrm>
            <a:off x="411250" y="236524"/>
            <a:ext cx="8179073" cy="848357"/>
          </a:xfrm>
          <a:prstGeom prst="rect">
            <a:avLst/>
          </a:prstGeom>
        </p:spPr>
        <p:txBody>
          <a:bodyPr spcFirstLastPara="1" wrap="square" lIns="91425" tIns="91425" rIns="91425" bIns="91425" anchor="t" anchorCtr="0">
            <a:noAutofit/>
          </a:bodyPr>
          <a:lstStyle/>
          <a:p>
            <a:pPr algn="l"/>
            <a:r>
              <a:rPr lang="en-US" dirty="0"/>
              <a:t>Viewing the latest OpenShift Events</a:t>
            </a:r>
          </a:p>
        </p:txBody>
      </p:sp>
      <p:pic>
        <p:nvPicPr>
          <p:cNvPr id="8" name="Picture 7" descr="A screenshot of a computer program&#10;&#10;Description automatically generated">
            <a:extLst>
              <a:ext uri="{FF2B5EF4-FFF2-40B4-BE49-F238E27FC236}">
                <a16:creationId xmlns:a16="http://schemas.microsoft.com/office/drawing/2014/main" id="{06D91053-330F-E4CD-520B-3C0F7A24218C}"/>
              </a:ext>
            </a:extLst>
          </p:cNvPr>
          <p:cNvPicPr>
            <a:picLocks noChangeAspect="1"/>
          </p:cNvPicPr>
          <p:nvPr/>
        </p:nvPicPr>
        <p:blipFill>
          <a:blip r:embed="rId3"/>
          <a:stretch>
            <a:fillRect/>
          </a:stretch>
        </p:blipFill>
        <p:spPr>
          <a:xfrm>
            <a:off x="614586" y="946683"/>
            <a:ext cx="7772400" cy="1498810"/>
          </a:xfrm>
          <a:prstGeom prst="rect">
            <a:avLst/>
          </a:prstGeom>
        </p:spPr>
      </p:pic>
      <p:sp>
        <p:nvSpPr>
          <p:cNvPr id="9" name="TextBox 8">
            <a:extLst>
              <a:ext uri="{FF2B5EF4-FFF2-40B4-BE49-F238E27FC236}">
                <a16:creationId xmlns:a16="http://schemas.microsoft.com/office/drawing/2014/main" id="{957436B4-325F-7B60-9BB8-558685716787}"/>
              </a:ext>
            </a:extLst>
          </p:cNvPr>
          <p:cNvSpPr txBox="1"/>
          <p:nvPr/>
        </p:nvSpPr>
        <p:spPr>
          <a:xfrm>
            <a:off x="542693" y="2772937"/>
            <a:ext cx="7844293" cy="1754326"/>
          </a:xfrm>
          <a:prstGeom prst="rect">
            <a:avLst/>
          </a:prstGeom>
          <a:noFill/>
        </p:spPr>
        <p:txBody>
          <a:bodyPr wrap="square" rtlCol="0">
            <a:spAutoFit/>
          </a:bodyPr>
          <a:lstStyle/>
          <a:p>
            <a:r>
              <a:rPr lang="en-US" sz="1200" b="1" dirty="0">
                <a:latin typeface="Roboto" panose="02000000000000000000" pitchFamily="2" charset="0"/>
                <a:ea typeface="Roboto" panose="02000000000000000000" pitchFamily="2" charset="0"/>
                <a:cs typeface="Roboto" panose="02000000000000000000" pitchFamily="2" charset="0"/>
              </a:rPr>
              <a:t>- </a:t>
            </a:r>
            <a:r>
              <a:rPr lang="en-US" sz="1200" b="1" dirty="0" err="1">
                <a:latin typeface="Roboto" panose="02000000000000000000" pitchFamily="2" charset="0"/>
                <a:ea typeface="Roboto" panose="02000000000000000000" pitchFamily="2" charset="0"/>
                <a:cs typeface="Roboto" panose="02000000000000000000" pitchFamily="2" charset="0"/>
              </a:rPr>
              <a:t>oc</a:t>
            </a:r>
            <a:r>
              <a:rPr lang="en-US" sz="1200" b="1" dirty="0">
                <a:latin typeface="Roboto" panose="02000000000000000000" pitchFamily="2" charset="0"/>
                <a:ea typeface="Roboto" panose="02000000000000000000" pitchFamily="2" charset="0"/>
                <a:cs typeface="Roboto" panose="02000000000000000000" pitchFamily="2" charset="0"/>
              </a:rPr>
              <a:t> get events --sort-by=".</a:t>
            </a:r>
            <a:r>
              <a:rPr lang="en-US" sz="1200" b="1" dirty="0" err="1">
                <a:latin typeface="Roboto" panose="02000000000000000000" pitchFamily="2" charset="0"/>
                <a:ea typeface="Roboto" panose="02000000000000000000" pitchFamily="2" charset="0"/>
                <a:cs typeface="Roboto" panose="02000000000000000000" pitchFamily="2" charset="0"/>
              </a:rPr>
              <a:t>lastTimestamp</a:t>
            </a:r>
            <a:r>
              <a:rPr lang="en-US" sz="1200" b="1" dirty="0">
                <a:latin typeface="Roboto" panose="02000000000000000000" pitchFamily="2" charset="0"/>
                <a:ea typeface="Roboto" panose="02000000000000000000" pitchFamily="2" charset="0"/>
                <a:cs typeface="Roboto" panose="02000000000000000000" pitchFamily="2" charset="0"/>
              </a:rPr>
              <a:t>" | tail: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retrieves the events in the cluster, sorted by their timestamp, and uses tail to display only the last few events. </a:t>
            </a:r>
          </a:p>
          <a:p>
            <a:r>
              <a:rPr lang="en-US" sz="1200" dirty="0">
                <a:latin typeface="Roboto" panose="02000000000000000000" pitchFamily="2" charset="0"/>
                <a:ea typeface="Roboto" panose="02000000000000000000" pitchFamily="2" charset="0"/>
                <a:cs typeface="Roboto" panose="02000000000000000000" pitchFamily="2" charset="0"/>
              </a:rPr>
              <a:t> </a:t>
            </a: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Analysis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most recent events show active management of the app1 and app2 deployments. Pods are being stopped, created, and started successfully. The scaling actions are completed, and the images required for the containers are already present on the nodes. This short snapshot of the events log provides insight into the recent actions and state of the applications, confirming that the cluster is responding appropriately to configuration and scaling changes.</a:t>
            </a:r>
          </a:p>
          <a:p>
            <a:endParaRPr lang="en-US" sz="12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329013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3B5F8FB0-2059-D8CD-14E9-7C8BB9A8B0E8}"/>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8A2ED516-CA61-327C-0B1A-1026EC761AE2}"/>
              </a:ext>
            </a:extLst>
          </p:cNvPr>
          <p:cNvSpPr txBox="1">
            <a:spLocks noGrp="1"/>
          </p:cNvSpPr>
          <p:nvPr>
            <p:ph type="title"/>
          </p:nvPr>
        </p:nvSpPr>
        <p:spPr>
          <a:xfrm>
            <a:off x="411250" y="236524"/>
            <a:ext cx="8340864" cy="843901"/>
          </a:xfrm>
          <a:prstGeom prst="rect">
            <a:avLst/>
          </a:prstGeom>
        </p:spPr>
        <p:txBody>
          <a:bodyPr spcFirstLastPara="1" wrap="square" lIns="91425" tIns="91425" rIns="91425" bIns="91425" anchor="t" anchorCtr="0">
            <a:noAutofit/>
          </a:bodyPr>
          <a:lstStyle/>
          <a:p>
            <a:pPr algn="l"/>
            <a:r>
              <a:rPr lang="en-US" dirty="0"/>
              <a:t>Reproducible Deployments with OpenShift Image Streams</a:t>
            </a:r>
            <a:endParaRPr dirty="0"/>
          </a:p>
        </p:txBody>
      </p:sp>
      <p:sp>
        <p:nvSpPr>
          <p:cNvPr id="3" name="TextBox 2">
            <a:extLst>
              <a:ext uri="{FF2B5EF4-FFF2-40B4-BE49-F238E27FC236}">
                <a16:creationId xmlns:a16="http://schemas.microsoft.com/office/drawing/2014/main" id="{FAF11B25-23D6-F155-C828-4B273869CFA2}"/>
              </a:ext>
            </a:extLst>
          </p:cNvPr>
          <p:cNvSpPr txBox="1"/>
          <p:nvPr/>
        </p:nvSpPr>
        <p:spPr>
          <a:xfrm>
            <a:off x="480569" y="820571"/>
            <a:ext cx="7989438" cy="3970318"/>
          </a:xfrm>
          <a:prstGeom prst="rect">
            <a:avLst/>
          </a:prstGeom>
          <a:noFill/>
        </p:spPr>
        <p:txBody>
          <a:bodyPr wrap="square" rtlCol="0">
            <a:spAutoFit/>
          </a:bodyPr>
          <a:lstStyle/>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1.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Image Streams Overview</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OpenShift uses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image streams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to manage and reference container images, unlike Kubernetes, which references images directly. This allows OpenShift to ensure reproducible and stable deployments, as well as easy rollbacks.</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Image streams let you reference images with a simple, stable name, even if the registry or image changes.</a:t>
            </a:r>
          </a:p>
          <a:p>
            <a:pPr algn="just"/>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2.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Benefits of Image Streams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Image streams help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track</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different versions of container images, ensuring that updates or changes to an image don’t automatically affect deployments unless one want them to.</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If an image in a registry is updated or replaced, the image stream lets you roll back to the previous working version if needed.</a:t>
            </a:r>
          </a:p>
          <a:p>
            <a:pPr algn="just"/>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3.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Image Stream Tags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Image streams use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tags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to manage different versions of an image. Each tag refers to a specific image version and stores metadata about it for faster retrieval and inspection.</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Tags can point to images from different sources (registries), giving flexibility to switch between vendors or versions without affecting deployment names.</a:t>
            </a:r>
          </a:p>
          <a:p>
            <a:pPr algn="just"/>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4.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Reproducibility</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Image streams ensure that new instances of an app always use the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same image version</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by storing the exact image ID (SHA). This prevents new pods from accidentally using a newer version of an image.</a:t>
            </a:r>
          </a:p>
          <a:p>
            <a:pPr algn="just"/>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4181480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041"/>
        <p:cNvGrpSpPr/>
        <p:nvPr/>
      </p:nvGrpSpPr>
      <p:grpSpPr>
        <a:xfrm>
          <a:off x="0" y="0"/>
          <a:ext cx="0" cy="0"/>
          <a:chOff x="0" y="0"/>
          <a:chExt cx="0" cy="0"/>
        </a:xfrm>
      </p:grpSpPr>
      <p:grpSp>
        <p:nvGrpSpPr>
          <p:cNvPr id="2093" name="Google Shape;2093;p41"/>
          <p:cNvGrpSpPr/>
          <p:nvPr/>
        </p:nvGrpSpPr>
        <p:grpSpPr>
          <a:xfrm>
            <a:off x="2271410" y="1088387"/>
            <a:ext cx="4980560" cy="2783221"/>
            <a:chOff x="3575731" y="981383"/>
            <a:chExt cx="1992654" cy="1357951"/>
          </a:xfrm>
        </p:grpSpPr>
        <p:grpSp>
          <p:nvGrpSpPr>
            <p:cNvPr id="2094" name="Google Shape;2094;p41"/>
            <p:cNvGrpSpPr/>
            <p:nvPr/>
          </p:nvGrpSpPr>
          <p:grpSpPr>
            <a:xfrm>
              <a:off x="3575731" y="981383"/>
              <a:ext cx="1992654" cy="1357951"/>
              <a:chOff x="3643323" y="2243403"/>
              <a:chExt cx="1778202" cy="1211807"/>
            </a:xfrm>
          </p:grpSpPr>
          <p:sp>
            <p:nvSpPr>
              <p:cNvPr id="2095" name="Google Shape;2095;p41"/>
              <p:cNvSpPr/>
              <p:nvPr/>
            </p:nvSpPr>
            <p:spPr>
              <a:xfrm>
                <a:off x="3665033" y="2266731"/>
                <a:ext cx="1756493" cy="1138252"/>
              </a:xfrm>
              <a:custGeom>
                <a:avLst/>
                <a:gdLst/>
                <a:ahLst/>
                <a:cxnLst/>
                <a:rect l="l" t="t" r="r" b="b"/>
                <a:pathLst>
                  <a:path w="26053" h="16883" extrusionOk="0">
                    <a:moveTo>
                      <a:pt x="5833" y="1376"/>
                    </a:moveTo>
                    <a:cubicBezTo>
                      <a:pt x="5844" y="1376"/>
                      <a:pt x="5854" y="1377"/>
                      <a:pt x="5865" y="1380"/>
                    </a:cubicBezTo>
                    <a:lnTo>
                      <a:pt x="5904" y="1388"/>
                    </a:lnTo>
                    <a:cubicBezTo>
                      <a:pt x="5973" y="1411"/>
                      <a:pt x="6019" y="1487"/>
                      <a:pt x="5996" y="1564"/>
                    </a:cubicBezTo>
                    <a:cubicBezTo>
                      <a:pt x="5980" y="1626"/>
                      <a:pt x="5927" y="1664"/>
                      <a:pt x="5865" y="1664"/>
                    </a:cubicBezTo>
                    <a:cubicBezTo>
                      <a:pt x="5858" y="1665"/>
                      <a:pt x="5851" y="1665"/>
                      <a:pt x="5845" y="1665"/>
                    </a:cubicBezTo>
                    <a:cubicBezTo>
                      <a:pt x="5784" y="1665"/>
                      <a:pt x="5732" y="1635"/>
                      <a:pt x="5704" y="1579"/>
                    </a:cubicBezTo>
                    <a:cubicBezTo>
                      <a:pt x="5681" y="1541"/>
                      <a:pt x="5681" y="1487"/>
                      <a:pt x="5704" y="1449"/>
                    </a:cubicBezTo>
                    <a:cubicBezTo>
                      <a:pt x="5729" y="1405"/>
                      <a:pt x="5781" y="1376"/>
                      <a:pt x="5833" y="1376"/>
                    </a:cubicBezTo>
                    <a:close/>
                    <a:moveTo>
                      <a:pt x="4848" y="1428"/>
                    </a:moveTo>
                    <a:cubicBezTo>
                      <a:pt x="4865" y="1428"/>
                      <a:pt x="4883" y="1430"/>
                      <a:pt x="4898" y="1434"/>
                    </a:cubicBezTo>
                    <a:cubicBezTo>
                      <a:pt x="4952" y="1449"/>
                      <a:pt x="4982" y="1487"/>
                      <a:pt x="4982" y="1541"/>
                    </a:cubicBezTo>
                    <a:cubicBezTo>
                      <a:pt x="4975" y="1610"/>
                      <a:pt x="4921" y="1672"/>
                      <a:pt x="4844" y="1687"/>
                    </a:cubicBezTo>
                    <a:cubicBezTo>
                      <a:pt x="4834" y="1689"/>
                      <a:pt x="4824" y="1690"/>
                      <a:pt x="4813" y="1690"/>
                    </a:cubicBezTo>
                    <a:cubicBezTo>
                      <a:pt x="4755" y="1690"/>
                      <a:pt x="4700" y="1655"/>
                      <a:pt x="4668" y="1603"/>
                    </a:cubicBezTo>
                    <a:cubicBezTo>
                      <a:pt x="4645" y="1564"/>
                      <a:pt x="4652" y="1510"/>
                      <a:pt x="4683" y="1472"/>
                    </a:cubicBezTo>
                    <a:lnTo>
                      <a:pt x="4691" y="1472"/>
                    </a:lnTo>
                    <a:cubicBezTo>
                      <a:pt x="4722" y="1434"/>
                      <a:pt x="4768" y="1441"/>
                      <a:pt x="4798" y="1434"/>
                    </a:cubicBezTo>
                    <a:cubicBezTo>
                      <a:pt x="4814" y="1430"/>
                      <a:pt x="4831" y="1428"/>
                      <a:pt x="4848" y="1428"/>
                    </a:cubicBezTo>
                    <a:close/>
                    <a:moveTo>
                      <a:pt x="4238" y="1933"/>
                    </a:moveTo>
                    <a:cubicBezTo>
                      <a:pt x="4315" y="1933"/>
                      <a:pt x="4384" y="2002"/>
                      <a:pt x="4384" y="2086"/>
                    </a:cubicBezTo>
                    <a:cubicBezTo>
                      <a:pt x="4384" y="2186"/>
                      <a:pt x="4307" y="2278"/>
                      <a:pt x="4207" y="2293"/>
                    </a:cubicBezTo>
                    <a:cubicBezTo>
                      <a:pt x="4194" y="2296"/>
                      <a:pt x="4182" y="2297"/>
                      <a:pt x="4169" y="2297"/>
                    </a:cubicBezTo>
                    <a:cubicBezTo>
                      <a:pt x="4068" y="2297"/>
                      <a:pt x="3977" y="2219"/>
                      <a:pt x="3977" y="2117"/>
                    </a:cubicBezTo>
                    <a:cubicBezTo>
                      <a:pt x="4015" y="2002"/>
                      <a:pt x="4115" y="1933"/>
                      <a:pt x="4238" y="1933"/>
                    </a:cubicBezTo>
                    <a:close/>
                    <a:moveTo>
                      <a:pt x="5120" y="1979"/>
                    </a:moveTo>
                    <a:cubicBezTo>
                      <a:pt x="5197" y="1979"/>
                      <a:pt x="5269" y="2041"/>
                      <a:pt x="5282" y="2124"/>
                    </a:cubicBezTo>
                    <a:cubicBezTo>
                      <a:pt x="5275" y="2227"/>
                      <a:pt x="5197" y="2302"/>
                      <a:pt x="5097" y="2302"/>
                    </a:cubicBezTo>
                    <a:cubicBezTo>
                      <a:pt x="5092" y="2302"/>
                      <a:pt x="5087" y="2301"/>
                      <a:pt x="5082" y="2301"/>
                    </a:cubicBezTo>
                    <a:cubicBezTo>
                      <a:pt x="5029" y="2293"/>
                      <a:pt x="4967" y="2278"/>
                      <a:pt x="4921" y="2255"/>
                    </a:cubicBezTo>
                    <a:cubicBezTo>
                      <a:pt x="4844" y="2209"/>
                      <a:pt x="4844" y="2109"/>
                      <a:pt x="4921" y="2063"/>
                    </a:cubicBezTo>
                    <a:cubicBezTo>
                      <a:pt x="4967" y="2032"/>
                      <a:pt x="5021" y="2009"/>
                      <a:pt x="5075" y="1986"/>
                    </a:cubicBezTo>
                    <a:cubicBezTo>
                      <a:pt x="5090" y="1981"/>
                      <a:pt x="5105" y="1979"/>
                      <a:pt x="5120" y="1979"/>
                    </a:cubicBezTo>
                    <a:close/>
                    <a:moveTo>
                      <a:pt x="7270" y="1"/>
                    </a:moveTo>
                    <a:cubicBezTo>
                      <a:pt x="4494" y="1"/>
                      <a:pt x="767" y="2650"/>
                      <a:pt x="408" y="5548"/>
                    </a:cubicBezTo>
                    <a:cubicBezTo>
                      <a:pt x="1" y="8879"/>
                      <a:pt x="2073" y="9869"/>
                      <a:pt x="2073" y="9869"/>
                    </a:cubicBezTo>
                    <a:cubicBezTo>
                      <a:pt x="2073" y="9869"/>
                      <a:pt x="577" y="14283"/>
                      <a:pt x="4929" y="16324"/>
                    </a:cubicBezTo>
                    <a:cubicBezTo>
                      <a:pt x="5776" y="16722"/>
                      <a:pt x="6595" y="16882"/>
                      <a:pt x="7365" y="16882"/>
                    </a:cubicBezTo>
                    <a:cubicBezTo>
                      <a:pt x="10546" y="16882"/>
                      <a:pt x="12881" y="14145"/>
                      <a:pt x="12881" y="14145"/>
                    </a:cubicBezTo>
                    <a:cubicBezTo>
                      <a:pt x="12881" y="14145"/>
                      <a:pt x="14820" y="16179"/>
                      <a:pt x="18025" y="16179"/>
                    </a:cubicBezTo>
                    <a:cubicBezTo>
                      <a:pt x="18566" y="16179"/>
                      <a:pt x="19142" y="16122"/>
                      <a:pt x="19750" y="15987"/>
                    </a:cubicBezTo>
                    <a:cubicBezTo>
                      <a:pt x="23112" y="15234"/>
                      <a:pt x="22775" y="12448"/>
                      <a:pt x="22775" y="12448"/>
                    </a:cubicBezTo>
                    <a:cubicBezTo>
                      <a:pt x="22775" y="12448"/>
                      <a:pt x="26052" y="11972"/>
                      <a:pt x="25998" y="8772"/>
                    </a:cubicBezTo>
                    <a:cubicBezTo>
                      <a:pt x="25937" y="4588"/>
                      <a:pt x="22022" y="4358"/>
                      <a:pt x="22022" y="4358"/>
                    </a:cubicBezTo>
                    <a:cubicBezTo>
                      <a:pt x="22022" y="4358"/>
                      <a:pt x="20971" y="520"/>
                      <a:pt x="16688" y="213"/>
                    </a:cubicBezTo>
                    <a:cubicBezTo>
                      <a:pt x="16509" y="200"/>
                      <a:pt x="16335" y="194"/>
                      <a:pt x="16167" y="194"/>
                    </a:cubicBezTo>
                    <a:cubicBezTo>
                      <a:pt x="12724" y="194"/>
                      <a:pt x="11315" y="2754"/>
                      <a:pt x="11315" y="2754"/>
                    </a:cubicBezTo>
                    <a:cubicBezTo>
                      <a:pt x="11315" y="2754"/>
                      <a:pt x="11453" y="213"/>
                      <a:pt x="7477" y="6"/>
                    </a:cubicBezTo>
                    <a:cubicBezTo>
                      <a:pt x="7409" y="3"/>
                      <a:pt x="7339" y="1"/>
                      <a:pt x="72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1"/>
              <p:cNvSpPr/>
              <p:nvPr/>
            </p:nvSpPr>
            <p:spPr>
              <a:xfrm>
                <a:off x="4573787" y="2943424"/>
                <a:ext cx="796904" cy="393935"/>
              </a:xfrm>
              <a:custGeom>
                <a:avLst/>
                <a:gdLst/>
                <a:ahLst/>
                <a:cxnLst/>
                <a:rect l="l" t="t" r="r" b="b"/>
                <a:pathLst>
                  <a:path w="11820" h="5843" extrusionOk="0">
                    <a:moveTo>
                      <a:pt x="11750" y="0"/>
                    </a:moveTo>
                    <a:cubicBezTo>
                      <a:pt x="11734" y="0"/>
                      <a:pt x="11718" y="7"/>
                      <a:pt x="11706" y="24"/>
                    </a:cubicBezTo>
                    <a:cubicBezTo>
                      <a:pt x="11621" y="147"/>
                      <a:pt x="11545" y="277"/>
                      <a:pt x="11453" y="392"/>
                    </a:cubicBezTo>
                    <a:cubicBezTo>
                      <a:pt x="11368" y="508"/>
                      <a:pt x="11276" y="615"/>
                      <a:pt x="11176" y="723"/>
                    </a:cubicBezTo>
                    <a:cubicBezTo>
                      <a:pt x="11123" y="769"/>
                      <a:pt x="11076" y="830"/>
                      <a:pt x="11023" y="876"/>
                    </a:cubicBezTo>
                    <a:cubicBezTo>
                      <a:pt x="10969" y="922"/>
                      <a:pt x="10908" y="968"/>
                      <a:pt x="10854" y="1014"/>
                    </a:cubicBezTo>
                    <a:cubicBezTo>
                      <a:pt x="10800" y="1060"/>
                      <a:pt x="10746" y="1106"/>
                      <a:pt x="10685" y="1145"/>
                    </a:cubicBezTo>
                    <a:cubicBezTo>
                      <a:pt x="10631" y="1191"/>
                      <a:pt x="10570" y="1229"/>
                      <a:pt x="10508" y="1268"/>
                    </a:cubicBezTo>
                    <a:cubicBezTo>
                      <a:pt x="10263" y="1421"/>
                      <a:pt x="10010" y="1544"/>
                      <a:pt x="9741" y="1644"/>
                    </a:cubicBezTo>
                    <a:cubicBezTo>
                      <a:pt x="9603" y="1697"/>
                      <a:pt x="9465" y="1736"/>
                      <a:pt x="9326" y="1774"/>
                    </a:cubicBezTo>
                    <a:cubicBezTo>
                      <a:pt x="9188" y="1805"/>
                      <a:pt x="9042" y="1820"/>
                      <a:pt x="8897" y="1820"/>
                    </a:cubicBezTo>
                    <a:cubicBezTo>
                      <a:pt x="8851" y="1828"/>
                      <a:pt x="8812" y="1859"/>
                      <a:pt x="8812" y="1912"/>
                    </a:cubicBezTo>
                    <a:cubicBezTo>
                      <a:pt x="8797" y="2135"/>
                      <a:pt x="8758" y="2350"/>
                      <a:pt x="8689" y="2565"/>
                    </a:cubicBezTo>
                    <a:cubicBezTo>
                      <a:pt x="8628" y="2787"/>
                      <a:pt x="8551" y="2995"/>
                      <a:pt x="8451" y="3194"/>
                    </a:cubicBezTo>
                    <a:cubicBezTo>
                      <a:pt x="8352" y="3394"/>
                      <a:pt x="8236" y="3586"/>
                      <a:pt x="8106" y="3770"/>
                    </a:cubicBezTo>
                    <a:cubicBezTo>
                      <a:pt x="7983" y="3962"/>
                      <a:pt x="7853" y="4138"/>
                      <a:pt x="7715" y="4315"/>
                    </a:cubicBezTo>
                    <a:cubicBezTo>
                      <a:pt x="7676" y="4353"/>
                      <a:pt x="7638" y="4399"/>
                      <a:pt x="7592" y="4438"/>
                    </a:cubicBezTo>
                    <a:cubicBezTo>
                      <a:pt x="7553" y="4468"/>
                      <a:pt x="7507" y="4507"/>
                      <a:pt x="7461" y="4545"/>
                    </a:cubicBezTo>
                    <a:cubicBezTo>
                      <a:pt x="7377" y="4614"/>
                      <a:pt x="7285" y="4683"/>
                      <a:pt x="7185" y="4745"/>
                    </a:cubicBezTo>
                    <a:lnTo>
                      <a:pt x="7047" y="4829"/>
                    </a:lnTo>
                    <a:lnTo>
                      <a:pt x="6893" y="4913"/>
                    </a:lnTo>
                    <a:cubicBezTo>
                      <a:pt x="6793" y="4967"/>
                      <a:pt x="6686" y="5013"/>
                      <a:pt x="6594" y="5059"/>
                    </a:cubicBezTo>
                    <a:cubicBezTo>
                      <a:pt x="6387" y="5151"/>
                      <a:pt x="6172" y="5236"/>
                      <a:pt x="5957" y="5297"/>
                    </a:cubicBezTo>
                    <a:cubicBezTo>
                      <a:pt x="5903" y="5313"/>
                      <a:pt x="5849" y="5336"/>
                      <a:pt x="5796" y="5351"/>
                    </a:cubicBezTo>
                    <a:lnTo>
                      <a:pt x="5634" y="5389"/>
                    </a:lnTo>
                    <a:cubicBezTo>
                      <a:pt x="5519" y="5420"/>
                      <a:pt x="5412" y="5435"/>
                      <a:pt x="5297" y="5451"/>
                    </a:cubicBezTo>
                    <a:lnTo>
                      <a:pt x="4967" y="5504"/>
                    </a:lnTo>
                    <a:cubicBezTo>
                      <a:pt x="4851" y="5520"/>
                      <a:pt x="4736" y="5520"/>
                      <a:pt x="4629" y="5535"/>
                    </a:cubicBezTo>
                    <a:lnTo>
                      <a:pt x="4460" y="5566"/>
                    </a:lnTo>
                    <a:cubicBezTo>
                      <a:pt x="4399" y="5574"/>
                      <a:pt x="4345" y="5581"/>
                      <a:pt x="4291" y="5589"/>
                    </a:cubicBezTo>
                    <a:lnTo>
                      <a:pt x="3953" y="5627"/>
                    </a:lnTo>
                    <a:cubicBezTo>
                      <a:pt x="3851" y="5634"/>
                      <a:pt x="3749" y="5638"/>
                      <a:pt x="3647" y="5638"/>
                    </a:cubicBezTo>
                    <a:cubicBezTo>
                      <a:pt x="3289" y="5638"/>
                      <a:pt x="2935" y="5596"/>
                      <a:pt x="2595" y="5512"/>
                    </a:cubicBezTo>
                    <a:cubicBezTo>
                      <a:pt x="2150" y="5412"/>
                      <a:pt x="1712" y="5274"/>
                      <a:pt x="1290" y="5098"/>
                    </a:cubicBezTo>
                    <a:cubicBezTo>
                      <a:pt x="875" y="4929"/>
                      <a:pt x="469" y="4706"/>
                      <a:pt x="93" y="4453"/>
                    </a:cubicBezTo>
                    <a:cubicBezTo>
                      <a:pt x="82" y="4446"/>
                      <a:pt x="70" y="4442"/>
                      <a:pt x="59" y="4442"/>
                    </a:cubicBezTo>
                    <a:cubicBezTo>
                      <a:pt x="45" y="4442"/>
                      <a:pt x="32" y="4448"/>
                      <a:pt x="23" y="4461"/>
                    </a:cubicBezTo>
                    <a:cubicBezTo>
                      <a:pt x="0" y="4484"/>
                      <a:pt x="8" y="4514"/>
                      <a:pt x="31" y="4537"/>
                    </a:cubicBezTo>
                    <a:cubicBezTo>
                      <a:pt x="392" y="4837"/>
                      <a:pt x="791" y="5082"/>
                      <a:pt x="1229" y="5267"/>
                    </a:cubicBezTo>
                    <a:cubicBezTo>
                      <a:pt x="1651" y="5451"/>
                      <a:pt x="2104" y="5589"/>
                      <a:pt x="2572" y="5666"/>
                    </a:cubicBezTo>
                    <a:cubicBezTo>
                      <a:pt x="2794" y="5712"/>
                      <a:pt x="3032" y="5735"/>
                      <a:pt x="3263" y="5765"/>
                    </a:cubicBezTo>
                    <a:cubicBezTo>
                      <a:pt x="3378" y="5781"/>
                      <a:pt x="3493" y="5781"/>
                      <a:pt x="3608" y="5788"/>
                    </a:cubicBezTo>
                    <a:cubicBezTo>
                      <a:pt x="3669" y="5796"/>
                      <a:pt x="3723" y="5804"/>
                      <a:pt x="3785" y="5811"/>
                    </a:cubicBezTo>
                    <a:cubicBezTo>
                      <a:pt x="3846" y="5811"/>
                      <a:pt x="3900" y="5819"/>
                      <a:pt x="3961" y="5819"/>
                    </a:cubicBezTo>
                    <a:lnTo>
                      <a:pt x="4314" y="5842"/>
                    </a:lnTo>
                    <a:cubicBezTo>
                      <a:pt x="4429" y="5842"/>
                      <a:pt x="4544" y="5835"/>
                      <a:pt x="4667" y="5827"/>
                    </a:cubicBezTo>
                    <a:cubicBezTo>
                      <a:pt x="4782" y="5819"/>
                      <a:pt x="4898" y="5804"/>
                      <a:pt x="5013" y="5781"/>
                    </a:cubicBezTo>
                    <a:lnTo>
                      <a:pt x="5358" y="5704"/>
                    </a:lnTo>
                    <a:cubicBezTo>
                      <a:pt x="5819" y="5612"/>
                      <a:pt x="6264" y="5458"/>
                      <a:pt x="6694" y="5259"/>
                    </a:cubicBezTo>
                    <a:cubicBezTo>
                      <a:pt x="7108" y="5036"/>
                      <a:pt x="7492" y="4760"/>
                      <a:pt x="7837" y="4430"/>
                    </a:cubicBezTo>
                    <a:cubicBezTo>
                      <a:pt x="8014" y="4276"/>
                      <a:pt x="8183" y="4108"/>
                      <a:pt x="8321" y="3916"/>
                    </a:cubicBezTo>
                    <a:cubicBezTo>
                      <a:pt x="8459" y="3716"/>
                      <a:pt x="8574" y="3509"/>
                      <a:pt x="8666" y="3286"/>
                    </a:cubicBezTo>
                    <a:cubicBezTo>
                      <a:pt x="8839" y="2882"/>
                      <a:pt x="8951" y="2445"/>
                      <a:pt x="8990" y="1999"/>
                    </a:cubicBezTo>
                    <a:lnTo>
                      <a:pt x="8990" y="1999"/>
                    </a:lnTo>
                    <a:cubicBezTo>
                      <a:pt x="9114" y="1990"/>
                      <a:pt x="9242" y="1977"/>
                      <a:pt x="9365" y="1958"/>
                    </a:cubicBezTo>
                    <a:cubicBezTo>
                      <a:pt x="9442" y="1951"/>
                      <a:pt x="9518" y="1943"/>
                      <a:pt x="9587" y="1920"/>
                    </a:cubicBezTo>
                    <a:cubicBezTo>
                      <a:pt x="9664" y="1905"/>
                      <a:pt x="9741" y="1897"/>
                      <a:pt x="9818" y="1874"/>
                    </a:cubicBezTo>
                    <a:cubicBezTo>
                      <a:pt x="9887" y="1851"/>
                      <a:pt x="9963" y="1828"/>
                      <a:pt x="10033" y="1805"/>
                    </a:cubicBezTo>
                    <a:cubicBezTo>
                      <a:pt x="10109" y="1774"/>
                      <a:pt x="10178" y="1743"/>
                      <a:pt x="10247" y="1713"/>
                    </a:cubicBezTo>
                    <a:lnTo>
                      <a:pt x="10455" y="1598"/>
                    </a:lnTo>
                    <a:cubicBezTo>
                      <a:pt x="10516" y="1559"/>
                      <a:pt x="10578" y="1513"/>
                      <a:pt x="10647" y="1475"/>
                    </a:cubicBezTo>
                    <a:cubicBezTo>
                      <a:pt x="11023" y="1214"/>
                      <a:pt x="11345" y="876"/>
                      <a:pt x="11591" y="477"/>
                    </a:cubicBezTo>
                    <a:cubicBezTo>
                      <a:pt x="11629" y="416"/>
                      <a:pt x="11667" y="346"/>
                      <a:pt x="11698" y="277"/>
                    </a:cubicBezTo>
                    <a:lnTo>
                      <a:pt x="11798" y="78"/>
                    </a:lnTo>
                    <a:cubicBezTo>
                      <a:pt x="11819" y="35"/>
                      <a:pt x="11786" y="0"/>
                      <a:pt x="11750" y="0"/>
                    </a:cubicBezTo>
                    <a:close/>
                  </a:path>
                </a:pathLst>
              </a:custGeom>
              <a:solidFill>
                <a:srgbClr val="2B0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1"/>
              <p:cNvSpPr/>
              <p:nvPr/>
            </p:nvSpPr>
            <p:spPr>
              <a:xfrm>
                <a:off x="3643323" y="2243403"/>
                <a:ext cx="1738357" cy="1211807"/>
              </a:xfrm>
              <a:custGeom>
                <a:avLst/>
                <a:gdLst/>
                <a:ahLst/>
                <a:cxnLst/>
                <a:rect l="l" t="t" r="r" b="b"/>
                <a:pathLst>
                  <a:path w="25784" h="17974" extrusionOk="0">
                    <a:moveTo>
                      <a:pt x="7229" y="0"/>
                    </a:moveTo>
                    <a:cubicBezTo>
                      <a:pt x="5646" y="0"/>
                      <a:pt x="4089" y="468"/>
                      <a:pt x="2756" y="1350"/>
                    </a:cubicBezTo>
                    <a:cubicBezTo>
                      <a:pt x="2012" y="1849"/>
                      <a:pt x="1382" y="2493"/>
                      <a:pt x="906" y="3246"/>
                    </a:cubicBezTo>
                    <a:cubicBezTo>
                      <a:pt x="430" y="3998"/>
                      <a:pt x="131" y="4858"/>
                      <a:pt x="31" y="5740"/>
                    </a:cubicBezTo>
                    <a:lnTo>
                      <a:pt x="1" y="6078"/>
                    </a:lnTo>
                    <a:cubicBezTo>
                      <a:pt x="1" y="6193"/>
                      <a:pt x="1" y="6301"/>
                      <a:pt x="1" y="6416"/>
                    </a:cubicBezTo>
                    <a:cubicBezTo>
                      <a:pt x="8" y="6523"/>
                      <a:pt x="1" y="6638"/>
                      <a:pt x="8" y="6746"/>
                    </a:cubicBezTo>
                    <a:lnTo>
                      <a:pt x="47" y="7084"/>
                    </a:lnTo>
                    <a:lnTo>
                      <a:pt x="70" y="7252"/>
                    </a:lnTo>
                    <a:lnTo>
                      <a:pt x="100" y="7414"/>
                    </a:lnTo>
                    <a:lnTo>
                      <a:pt x="177" y="7744"/>
                    </a:lnTo>
                    <a:cubicBezTo>
                      <a:pt x="239" y="7959"/>
                      <a:pt x="308" y="8173"/>
                      <a:pt x="392" y="8381"/>
                    </a:cubicBezTo>
                    <a:cubicBezTo>
                      <a:pt x="561" y="8795"/>
                      <a:pt x="776" y="9187"/>
                      <a:pt x="1037" y="9547"/>
                    </a:cubicBezTo>
                    <a:cubicBezTo>
                      <a:pt x="1106" y="9639"/>
                      <a:pt x="1175" y="9732"/>
                      <a:pt x="1244" y="9816"/>
                    </a:cubicBezTo>
                    <a:cubicBezTo>
                      <a:pt x="1321" y="9900"/>
                      <a:pt x="1390" y="9985"/>
                      <a:pt x="1467" y="10062"/>
                    </a:cubicBezTo>
                    <a:cubicBezTo>
                      <a:pt x="1604" y="10212"/>
                      <a:pt x="1753" y="10351"/>
                      <a:pt x="1909" y="10477"/>
                    </a:cubicBezTo>
                    <a:lnTo>
                      <a:pt x="1909" y="10477"/>
                    </a:lnTo>
                    <a:cubicBezTo>
                      <a:pt x="1800" y="10805"/>
                      <a:pt x="1724" y="11140"/>
                      <a:pt x="1682" y="11482"/>
                    </a:cubicBezTo>
                    <a:cubicBezTo>
                      <a:pt x="1628" y="11850"/>
                      <a:pt x="1620" y="12219"/>
                      <a:pt x="1636" y="12587"/>
                    </a:cubicBezTo>
                    <a:cubicBezTo>
                      <a:pt x="1682" y="13324"/>
                      <a:pt x="1889" y="14045"/>
                      <a:pt x="2242" y="14698"/>
                    </a:cubicBezTo>
                    <a:cubicBezTo>
                      <a:pt x="2603" y="15350"/>
                      <a:pt x="3086" y="15918"/>
                      <a:pt x="3670" y="16379"/>
                    </a:cubicBezTo>
                    <a:lnTo>
                      <a:pt x="3892" y="16548"/>
                    </a:lnTo>
                    <a:cubicBezTo>
                      <a:pt x="3961" y="16601"/>
                      <a:pt x="4038" y="16647"/>
                      <a:pt x="4115" y="16701"/>
                    </a:cubicBezTo>
                    <a:lnTo>
                      <a:pt x="4230" y="16786"/>
                    </a:lnTo>
                    <a:lnTo>
                      <a:pt x="4345" y="16855"/>
                    </a:lnTo>
                    <a:cubicBezTo>
                      <a:pt x="4429" y="16901"/>
                      <a:pt x="4506" y="16954"/>
                      <a:pt x="4583" y="17000"/>
                    </a:cubicBezTo>
                    <a:cubicBezTo>
                      <a:pt x="4905" y="17177"/>
                      <a:pt x="5235" y="17338"/>
                      <a:pt x="5581" y="17476"/>
                    </a:cubicBezTo>
                    <a:cubicBezTo>
                      <a:pt x="6419" y="17799"/>
                      <a:pt x="7319" y="17974"/>
                      <a:pt x="8220" y="17974"/>
                    </a:cubicBezTo>
                    <a:cubicBezTo>
                      <a:pt x="8796" y="17974"/>
                      <a:pt x="9373" y="17902"/>
                      <a:pt x="9933" y="17753"/>
                    </a:cubicBezTo>
                    <a:cubicBezTo>
                      <a:pt x="10647" y="17568"/>
                      <a:pt x="11322" y="17238"/>
                      <a:pt x="11906" y="16786"/>
                    </a:cubicBezTo>
                    <a:cubicBezTo>
                      <a:pt x="12489" y="16325"/>
                      <a:pt x="12942" y="15719"/>
                      <a:pt x="13226" y="15035"/>
                    </a:cubicBezTo>
                    <a:cubicBezTo>
                      <a:pt x="13236" y="15000"/>
                      <a:pt x="13206" y="14975"/>
                      <a:pt x="13176" y="14975"/>
                    </a:cubicBezTo>
                    <a:cubicBezTo>
                      <a:pt x="13160" y="14975"/>
                      <a:pt x="13144" y="14981"/>
                      <a:pt x="13134" y="14997"/>
                    </a:cubicBezTo>
                    <a:cubicBezTo>
                      <a:pt x="12834" y="15650"/>
                      <a:pt x="12381" y="16218"/>
                      <a:pt x="11806" y="16647"/>
                    </a:cubicBezTo>
                    <a:cubicBezTo>
                      <a:pt x="11230" y="17077"/>
                      <a:pt x="10578" y="17377"/>
                      <a:pt x="9887" y="17545"/>
                    </a:cubicBezTo>
                    <a:cubicBezTo>
                      <a:pt x="9355" y="17670"/>
                      <a:pt x="8815" y="17733"/>
                      <a:pt x="8276" y="17733"/>
                    </a:cubicBezTo>
                    <a:cubicBezTo>
                      <a:pt x="7391" y="17733"/>
                      <a:pt x="6511" y="17565"/>
                      <a:pt x="5681" y="17231"/>
                    </a:cubicBezTo>
                    <a:cubicBezTo>
                      <a:pt x="5020" y="16970"/>
                      <a:pt x="4391" y="16624"/>
                      <a:pt x="3815" y="16194"/>
                    </a:cubicBezTo>
                    <a:cubicBezTo>
                      <a:pt x="3531" y="15987"/>
                      <a:pt x="3270" y="15742"/>
                      <a:pt x="3025" y="15481"/>
                    </a:cubicBezTo>
                    <a:cubicBezTo>
                      <a:pt x="2787" y="15220"/>
                      <a:pt x="2580" y="14928"/>
                      <a:pt x="2403" y="14621"/>
                    </a:cubicBezTo>
                    <a:cubicBezTo>
                      <a:pt x="1712" y="13370"/>
                      <a:pt x="1666" y="11812"/>
                      <a:pt x="2134" y="10476"/>
                    </a:cubicBezTo>
                    <a:cubicBezTo>
                      <a:pt x="2150" y="10438"/>
                      <a:pt x="2134" y="10392"/>
                      <a:pt x="2096" y="10361"/>
                    </a:cubicBezTo>
                    <a:cubicBezTo>
                      <a:pt x="1927" y="10231"/>
                      <a:pt x="1774" y="10085"/>
                      <a:pt x="1628" y="9923"/>
                    </a:cubicBezTo>
                    <a:cubicBezTo>
                      <a:pt x="1559" y="9847"/>
                      <a:pt x="1482" y="9770"/>
                      <a:pt x="1421" y="9686"/>
                    </a:cubicBezTo>
                    <a:cubicBezTo>
                      <a:pt x="1359" y="9593"/>
                      <a:pt x="1290" y="9517"/>
                      <a:pt x="1229" y="9425"/>
                    </a:cubicBezTo>
                    <a:cubicBezTo>
                      <a:pt x="975" y="9079"/>
                      <a:pt x="776" y="8695"/>
                      <a:pt x="622" y="8296"/>
                    </a:cubicBezTo>
                    <a:cubicBezTo>
                      <a:pt x="546" y="8097"/>
                      <a:pt x="476" y="7897"/>
                      <a:pt x="423" y="7690"/>
                    </a:cubicBezTo>
                    <a:lnTo>
                      <a:pt x="354" y="7375"/>
                    </a:lnTo>
                    <a:lnTo>
                      <a:pt x="323" y="7214"/>
                    </a:lnTo>
                    <a:lnTo>
                      <a:pt x="308" y="7053"/>
                    </a:lnTo>
                    <a:lnTo>
                      <a:pt x="269" y="6738"/>
                    </a:lnTo>
                    <a:cubicBezTo>
                      <a:pt x="262" y="6631"/>
                      <a:pt x="262" y="6523"/>
                      <a:pt x="262" y="6416"/>
                    </a:cubicBezTo>
                    <a:cubicBezTo>
                      <a:pt x="262" y="6201"/>
                      <a:pt x="269" y="5986"/>
                      <a:pt x="285" y="5771"/>
                    </a:cubicBezTo>
                    <a:lnTo>
                      <a:pt x="300" y="5610"/>
                    </a:lnTo>
                    <a:lnTo>
                      <a:pt x="323" y="5456"/>
                    </a:lnTo>
                    <a:cubicBezTo>
                      <a:pt x="338" y="5349"/>
                      <a:pt x="346" y="5241"/>
                      <a:pt x="369" y="5134"/>
                    </a:cubicBezTo>
                    <a:lnTo>
                      <a:pt x="438" y="4819"/>
                    </a:lnTo>
                    <a:lnTo>
                      <a:pt x="523" y="4504"/>
                    </a:lnTo>
                    <a:cubicBezTo>
                      <a:pt x="653" y="4098"/>
                      <a:pt x="830" y="3699"/>
                      <a:pt x="1052" y="3330"/>
                    </a:cubicBezTo>
                    <a:cubicBezTo>
                      <a:pt x="1282" y="2962"/>
                      <a:pt x="1551" y="2624"/>
                      <a:pt x="1858" y="2317"/>
                    </a:cubicBezTo>
                    <a:cubicBezTo>
                      <a:pt x="2165" y="2018"/>
                      <a:pt x="2503" y="1741"/>
                      <a:pt x="2871" y="1511"/>
                    </a:cubicBezTo>
                    <a:cubicBezTo>
                      <a:pt x="3600" y="1043"/>
                      <a:pt x="4399" y="697"/>
                      <a:pt x="5243" y="490"/>
                    </a:cubicBezTo>
                    <a:cubicBezTo>
                      <a:pt x="5882" y="320"/>
                      <a:pt x="6538" y="235"/>
                      <a:pt x="7195" y="235"/>
                    </a:cubicBezTo>
                    <a:cubicBezTo>
                      <a:pt x="7399" y="235"/>
                      <a:pt x="7603" y="244"/>
                      <a:pt x="7807" y="260"/>
                    </a:cubicBezTo>
                    <a:cubicBezTo>
                      <a:pt x="8022" y="283"/>
                      <a:pt x="8237" y="314"/>
                      <a:pt x="8444" y="360"/>
                    </a:cubicBezTo>
                    <a:cubicBezTo>
                      <a:pt x="8651" y="413"/>
                      <a:pt x="8866" y="467"/>
                      <a:pt x="9066" y="529"/>
                    </a:cubicBezTo>
                    <a:lnTo>
                      <a:pt x="9373" y="644"/>
                    </a:lnTo>
                    <a:cubicBezTo>
                      <a:pt x="9419" y="659"/>
                      <a:pt x="9472" y="674"/>
                      <a:pt x="9518" y="697"/>
                    </a:cubicBezTo>
                    <a:lnTo>
                      <a:pt x="9664" y="766"/>
                    </a:lnTo>
                    <a:cubicBezTo>
                      <a:pt x="9764" y="813"/>
                      <a:pt x="9856" y="859"/>
                      <a:pt x="9956" y="912"/>
                    </a:cubicBezTo>
                    <a:lnTo>
                      <a:pt x="10225" y="1073"/>
                    </a:lnTo>
                    <a:cubicBezTo>
                      <a:pt x="10578" y="1304"/>
                      <a:pt x="10877" y="1603"/>
                      <a:pt x="11115" y="1949"/>
                    </a:cubicBezTo>
                    <a:lnTo>
                      <a:pt x="11161" y="2018"/>
                    </a:lnTo>
                    <a:cubicBezTo>
                      <a:pt x="11169" y="2033"/>
                      <a:pt x="11184" y="2056"/>
                      <a:pt x="11199" y="2079"/>
                    </a:cubicBezTo>
                    <a:lnTo>
                      <a:pt x="11268" y="2217"/>
                    </a:lnTo>
                    <a:cubicBezTo>
                      <a:pt x="11299" y="2263"/>
                      <a:pt x="11315" y="2309"/>
                      <a:pt x="11338" y="2363"/>
                    </a:cubicBezTo>
                    <a:cubicBezTo>
                      <a:pt x="11361" y="2409"/>
                      <a:pt x="11376" y="2455"/>
                      <a:pt x="11391" y="2501"/>
                    </a:cubicBezTo>
                    <a:cubicBezTo>
                      <a:pt x="11422" y="2601"/>
                      <a:pt x="11453" y="2701"/>
                      <a:pt x="11476" y="2801"/>
                    </a:cubicBezTo>
                    <a:cubicBezTo>
                      <a:pt x="11483" y="2854"/>
                      <a:pt x="11499" y="2900"/>
                      <a:pt x="11499" y="2954"/>
                    </a:cubicBezTo>
                    <a:cubicBezTo>
                      <a:pt x="11499" y="3000"/>
                      <a:pt x="11506" y="3046"/>
                      <a:pt x="11506" y="3092"/>
                    </a:cubicBezTo>
                    <a:lnTo>
                      <a:pt x="11506" y="3100"/>
                    </a:lnTo>
                    <a:cubicBezTo>
                      <a:pt x="11506" y="3146"/>
                      <a:pt x="11529" y="3184"/>
                      <a:pt x="11568" y="3215"/>
                    </a:cubicBezTo>
                    <a:cubicBezTo>
                      <a:pt x="11592" y="3233"/>
                      <a:pt x="11621" y="3242"/>
                      <a:pt x="11650" y="3242"/>
                    </a:cubicBezTo>
                    <a:cubicBezTo>
                      <a:pt x="11695" y="3242"/>
                      <a:pt x="11740" y="3221"/>
                      <a:pt x="11767" y="3184"/>
                    </a:cubicBezTo>
                    <a:cubicBezTo>
                      <a:pt x="11921" y="2969"/>
                      <a:pt x="12097" y="2770"/>
                      <a:pt x="12289" y="2578"/>
                    </a:cubicBezTo>
                    <a:cubicBezTo>
                      <a:pt x="12474" y="2394"/>
                      <a:pt x="12681" y="2209"/>
                      <a:pt x="12888" y="2048"/>
                    </a:cubicBezTo>
                    <a:cubicBezTo>
                      <a:pt x="13318" y="1711"/>
                      <a:pt x="13786" y="1442"/>
                      <a:pt x="14293" y="1242"/>
                    </a:cubicBezTo>
                    <a:cubicBezTo>
                      <a:pt x="14792" y="1043"/>
                      <a:pt x="15329" y="928"/>
                      <a:pt x="15866" y="897"/>
                    </a:cubicBezTo>
                    <a:cubicBezTo>
                      <a:pt x="15956" y="893"/>
                      <a:pt x="16046" y="891"/>
                      <a:pt x="16136" y="891"/>
                    </a:cubicBezTo>
                    <a:cubicBezTo>
                      <a:pt x="16591" y="891"/>
                      <a:pt x="17044" y="940"/>
                      <a:pt x="17486" y="1043"/>
                    </a:cubicBezTo>
                    <a:cubicBezTo>
                      <a:pt x="17616" y="1073"/>
                      <a:pt x="17747" y="1104"/>
                      <a:pt x="17877" y="1143"/>
                    </a:cubicBezTo>
                    <a:lnTo>
                      <a:pt x="18261" y="1281"/>
                    </a:lnTo>
                    <a:lnTo>
                      <a:pt x="18453" y="1342"/>
                    </a:lnTo>
                    <a:cubicBezTo>
                      <a:pt x="18514" y="1365"/>
                      <a:pt x="18576" y="1396"/>
                      <a:pt x="18637" y="1427"/>
                    </a:cubicBezTo>
                    <a:lnTo>
                      <a:pt x="19013" y="1588"/>
                    </a:lnTo>
                    <a:cubicBezTo>
                      <a:pt x="19497" y="1833"/>
                      <a:pt x="19942" y="2140"/>
                      <a:pt x="20356" y="2493"/>
                    </a:cubicBezTo>
                    <a:cubicBezTo>
                      <a:pt x="20756" y="2854"/>
                      <a:pt x="21116" y="3261"/>
                      <a:pt x="21416" y="3714"/>
                    </a:cubicBezTo>
                    <a:cubicBezTo>
                      <a:pt x="21715" y="4159"/>
                      <a:pt x="21953" y="4643"/>
                      <a:pt x="22114" y="5157"/>
                    </a:cubicBezTo>
                    <a:cubicBezTo>
                      <a:pt x="22122" y="5195"/>
                      <a:pt x="22160" y="5218"/>
                      <a:pt x="22191" y="5226"/>
                    </a:cubicBezTo>
                    <a:cubicBezTo>
                      <a:pt x="22644" y="5241"/>
                      <a:pt x="23089" y="5326"/>
                      <a:pt x="23519" y="5479"/>
                    </a:cubicBezTo>
                    <a:cubicBezTo>
                      <a:pt x="23726" y="5556"/>
                      <a:pt x="23933" y="5656"/>
                      <a:pt x="24118" y="5771"/>
                    </a:cubicBezTo>
                    <a:cubicBezTo>
                      <a:pt x="24309" y="5894"/>
                      <a:pt x="24486" y="6032"/>
                      <a:pt x="24647" y="6185"/>
                    </a:cubicBezTo>
                    <a:cubicBezTo>
                      <a:pt x="24962" y="6508"/>
                      <a:pt x="25215" y="6892"/>
                      <a:pt x="25384" y="7306"/>
                    </a:cubicBezTo>
                    <a:cubicBezTo>
                      <a:pt x="25553" y="7728"/>
                      <a:pt x="25653" y="8173"/>
                      <a:pt x="25683" y="8626"/>
                    </a:cubicBezTo>
                    <a:lnTo>
                      <a:pt x="25676" y="8619"/>
                    </a:lnTo>
                    <a:lnTo>
                      <a:pt x="25676" y="8619"/>
                    </a:lnTo>
                    <a:cubicBezTo>
                      <a:pt x="25676" y="8649"/>
                      <a:pt x="25699" y="8672"/>
                      <a:pt x="25729" y="8672"/>
                    </a:cubicBezTo>
                    <a:cubicBezTo>
                      <a:pt x="25760" y="8672"/>
                      <a:pt x="25783" y="8649"/>
                      <a:pt x="25783" y="8619"/>
                    </a:cubicBezTo>
                    <a:cubicBezTo>
                      <a:pt x="25768" y="8150"/>
                      <a:pt x="25676" y="7690"/>
                      <a:pt x="25507" y="7252"/>
                    </a:cubicBezTo>
                    <a:cubicBezTo>
                      <a:pt x="25338" y="6815"/>
                      <a:pt x="25077" y="6408"/>
                      <a:pt x="24747" y="6070"/>
                    </a:cubicBezTo>
                    <a:cubicBezTo>
                      <a:pt x="24586" y="5909"/>
                      <a:pt x="24402" y="5756"/>
                      <a:pt x="24202" y="5633"/>
                    </a:cubicBezTo>
                    <a:cubicBezTo>
                      <a:pt x="24002" y="5502"/>
                      <a:pt x="23788" y="5403"/>
                      <a:pt x="23573" y="5318"/>
                    </a:cubicBezTo>
                    <a:cubicBezTo>
                      <a:pt x="23149" y="5165"/>
                      <a:pt x="22711" y="5074"/>
                      <a:pt x="22265" y="5046"/>
                    </a:cubicBezTo>
                    <a:lnTo>
                      <a:pt x="22265" y="5046"/>
                    </a:lnTo>
                    <a:cubicBezTo>
                      <a:pt x="22105" y="4530"/>
                      <a:pt x="21872" y="4043"/>
                      <a:pt x="21562" y="3599"/>
                    </a:cubicBezTo>
                    <a:cubicBezTo>
                      <a:pt x="21255" y="3138"/>
                      <a:pt x="20886" y="2716"/>
                      <a:pt x="20464" y="2348"/>
                    </a:cubicBezTo>
                    <a:cubicBezTo>
                      <a:pt x="20042" y="1995"/>
                      <a:pt x="19574" y="1688"/>
                      <a:pt x="19075" y="1434"/>
                    </a:cubicBezTo>
                    <a:lnTo>
                      <a:pt x="18691" y="1273"/>
                    </a:lnTo>
                    <a:cubicBezTo>
                      <a:pt x="18622" y="1242"/>
                      <a:pt x="18560" y="1219"/>
                      <a:pt x="18499" y="1189"/>
                    </a:cubicBezTo>
                    <a:lnTo>
                      <a:pt x="18299" y="1127"/>
                    </a:lnTo>
                    <a:lnTo>
                      <a:pt x="17900" y="997"/>
                    </a:lnTo>
                    <a:cubicBezTo>
                      <a:pt x="17770" y="958"/>
                      <a:pt x="17632" y="928"/>
                      <a:pt x="17501" y="889"/>
                    </a:cubicBezTo>
                    <a:cubicBezTo>
                      <a:pt x="17046" y="787"/>
                      <a:pt x="16586" y="738"/>
                      <a:pt x="16120" y="738"/>
                    </a:cubicBezTo>
                    <a:cubicBezTo>
                      <a:pt x="16028" y="738"/>
                      <a:pt x="15936" y="740"/>
                      <a:pt x="15843" y="743"/>
                    </a:cubicBezTo>
                    <a:cubicBezTo>
                      <a:pt x="15567" y="759"/>
                      <a:pt x="15291" y="797"/>
                      <a:pt x="15014" y="851"/>
                    </a:cubicBezTo>
                    <a:cubicBezTo>
                      <a:pt x="14884" y="874"/>
                      <a:pt x="14746" y="905"/>
                      <a:pt x="14615" y="951"/>
                    </a:cubicBezTo>
                    <a:cubicBezTo>
                      <a:pt x="14477" y="989"/>
                      <a:pt x="14346" y="1027"/>
                      <a:pt x="14216" y="1073"/>
                    </a:cubicBezTo>
                    <a:cubicBezTo>
                      <a:pt x="13686" y="1265"/>
                      <a:pt x="13195" y="1526"/>
                      <a:pt x="12735" y="1849"/>
                    </a:cubicBezTo>
                    <a:cubicBezTo>
                      <a:pt x="12369" y="2110"/>
                      <a:pt x="12033" y="2411"/>
                      <a:pt x="11737" y="2742"/>
                    </a:cubicBezTo>
                    <a:lnTo>
                      <a:pt x="11737" y="2742"/>
                    </a:lnTo>
                    <a:cubicBezTo>
                      <a:pt x="11737" y="2741"/>
                      <a:pt x="11737" y="2740"/>
                      <a:pt x="11737" y="2739"/>
                    </a:cubicBezTo>
                    <a:cubicBezTo>
                      <a:pt x="11714" y="2624"/>
                      <a:pt x="11691" y="2517"/>
                      <a:pt x="11645" y="2401"/>
                    </a:cubicBezTo>
                    <a:cubicBezTo>
                      <a:pt x="11629" y="2348"/>
                      <a:pt x="11614" y="2294"/>
                      <a:pt x="11583" y="2240"/>
                    </a:cubicBezTo>
                    <a:cubicBezTo>
                      <a:pt x="11560" y="2186"/>
                      <a:pt x="11545" y="2133"/>
                      <a:pt x="11514" y="2079"/>
                    </a:cubicBezTo>
                    <a:cubicBezTo>
                      <a:pt x="11460" y="1979"/>
                      <a:pt x="11407" y="1879"/>
                      <a:pt x="11338" y="1787"/>
                    </a:cubicBezTo>
                    <a:cubicBezTo>
                      <a:pt x="11077" y="1411"/>
                      <a:pt x="10739" y="1089"/>
                      <a:pt x="10347" y="851"/>
                    </a:cubicBezTo>
                    <a:lnTo>
                      <a:pt x="10056" y="674"/>
                    </a:lnTo>
                    <a:cubicBezTo>
                      <a:pt x="9956" y="621"/>
                      <a:pt x="9848" y="582"/>
                      <a:pt x="9756" y="536"/>
                    </a:cubicBezTo>
                    <a:lnTo>
                      <a:pt x="9603" y="467"/>
                    </a:lnTo>
                    <a:cubicBezTo>
                      <a:pt x="9549" y="444"/>
                      <a:pt x="9495" y="429"/>
                      <a:pt x="9442" y="406"/>
                    </a:cubicBezTo>
                    <a:lnTo>
                      <a:pt x="9127" y="298"/>
                    </a:lnTo>
                    <a:cubicBezTo>
                      <a:pt x="8912" y="229"/>
                      <a:pt x="8697" y="175"/>
                      <a:pt x="8482" y="122"/>
                    </a:cubicBezTo>
                    <a:cubicBezTo>
                      <a:pt x="8260" y="76"/>
                      <a:pt x="8037" y="45"/>
                      <a:pt x="7814" y="22"/>
                    </a:cubicBezTo>
                    <a:cubicBezTo>
                      <a:pt x="7619" y="8"/>
                      <a:pt x="7424" y="0"/>
                      <a:pt x="7229" y="0"/>
                    </a:cubicBezTo>
                    <a:close/>
                  </a:path>
                </a:pathLst>
              </a:custGeom>
              <a:solidFill>
                <a:srgbClr val="2B0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1"/>
              <p:cNvSpPr/>
              <p:nvPr/>
            </p:nvSpPr>
            <p:spPr>
              <a:xfrm>
                <a:off x="5366578" y="2857328"/>
                <a:ext cx="29328" cy="23664"/>
              </a:xfrm>
              <a:custGeom>
                <a:avLst/>
                <a:gdLst/>
                <a:ahLst/>
                <a:cxnLst/>
                <a:rect l="l" t="t" r="r" b="b"/>
                <a:pathLst>
                  <a:path w="435" h="351" extrusionOk="0">
                    <a:moveTo>
                      <a:pt x="301" y="0"/>
                    </a:moveTo>
                    <a:cubicBezTo>
                      <a:pt x="281" y="0"/>
                      <a:pt x="260" y="6"/>
                      <a:pt x="239" y="19"/>
                    </a:cubicBezTo>
                    <a:cubicBezTo>
                      <a:pt x="200" y="42"/>
                      <a:pt x="177" y="73"/>
                      <a:pt x="146" y="96"/>
                    </a:cubicBezTo>
                    <a:cubicBezTo>
                      <a:pt x="108" y="111"/>
                      <a:pt x="77" y="142"/>
                      <a:pt x="62" y="173"/>
                    </a:cubicBezTo>
                    <a:cubicBezTo>
                      <a:pt x="1" y="219"/>
                      <a:pt x="39" y="303"/>
                      <a:pt x="100" y="326"/>
                    </a:cubicBezTo>
                    <a:cubicBezTo>
                      <a:pt x="125" y="343"/>
                      <a:pt x="154" y="350"/>
                      <a:pt x="183" y="350"/>
                    </a:cubicBezTo>
                    <a:cubicBezTo>
                      <a:pt x="290" y="350"/>
                      <a:pt x="411" y="254"/>
                      <a:pt x="423" y="157"/>
                    </a:cubicBezTo>
                    <a:cubicBezTo>
                      <a:pt x="435" y="79"/>
                      <a:pt x="376" y="0"/>
                      <a:pt x="301" y="0"/>
                    </a:cubicBezTo>
                    <a:close/>
                  </a:path>
                </a:pathLst>
              </a:custGeom>
              <a:solidFill>
                <a:srgbClr val="2B0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1"/>
              <p:cNvSpPr/>
              <p:nvPr/>
            </p:nvSpPr>
            <p:spPr>
              <a:xfrm>
                <a:off x="5359836" y="2889285"/>
                <a:ext cx="31350" cy="25957"/>
              </a:xfrm>
              <a:custGeom>
                <a:avLst/>
                <a:gdLst/>
                <a:ahLst/>
                <a:cxnLst/>
                <a:rect l="l" t="t" r="r" b="b"/>
                <a:pathLst>
                  <a:path w="465" h="385" extrusionOk="0">
                    <a:moveTo>
                      <a:pt x="355" y="0"/>
                    </a:moveTo>
                    <a:cubicBezTo>
                      <a:pt x="345" y="0"/>
                      <a:pt x="334" y="2"/>
                      <a:pt x="323" y="6"/>
                    </a:cubicBezTo>
                    <a:cubicBezTo>
                      <a:pt x="193" y="59"/>
                      <a:pt x="93" y="159"/>
                      <a:pt x="32" y="274"/>
                    </a:cubicBezTo>
                    <a:cubicBezTo>
                      <a:pt x="0" y="324"/>
                      <a:pt x="45" y="385"/>
                      <a:pt x="96" y="385"/>
                    </a:cubicBezTo>
                    <a:cubicBezTo>
                      <a:pt x="108" y="385"/>
                      <a:pt x="120" y="381"/>
                      <a:pt x="131" y="374"/>
                    </a:cubicBezTo>
                    <a:cubicBezTo>
                      <a:pt x="239" y="313"/>
                      <a:pt x="377" y="274"/>
                      <a:pt x="431" y="152"/>
                    </a:cubicBezTo>
                    <a:cubicBezTo>
                      <a:pt x="464" y="91"/>
                      <a:pt x="427" y="0"/>
                      <a:pt x="355" y="0"/>
                    </a:cubicBezTo>
                    <a:close/>
                  </a:path>
                </a:pathLst>
              </a:custGeom>
              <a:solidFill>
                <a:srgbClr val="2B0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0" name="Google Shape;2100;p41"/>
            <p:cNvSpPr txBox="1"/>
            <p:nvPr/>
          </p:nvSpPr>
          <p:spPr>
            <a:xfrm>
              <a:off x="3841972" y="1488563"/>
              <a:ext cx="1460100" cy="28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chemeClr val="lt1"/>
                  </a:solidFill>
                  <a:latin typeface="Fira Sans Extra Condensed Medium"/>
                  <a:ea typeface="Fira Sans Extra Condensed Medium"/>
                  <a:cs typeface="Fira Sans Extra Condensed Medium"/>
                  <a:sym typeface="Fira Sans Extra Condensed Medium"/>
                </a:rPr>
                <a:t>Thank You!</a:t>
              </a:r>
              <a:endParaRPr sz="3600" dirty="0">
                <a:solidFill>
                  <a:schemeClr val="lt1"/>
                </a:solidFill>
                <a:latin typeface="Fira Sans Extra Condensed Medium"/>
                <a:ea typeface="Fira Sans Extra Condensed Medium"/>
                <a:cs typeface="Fira Sans Extra Condensed Medium"/>
                <a:sym typeface="Fira Sans Extra Condensed Medium"/>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66B260FE-1021-D3CA-09CD-0E3E58260589}"/>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32160C43-0435-438E-6CD3-C2EBE2F4A02B}"/>
              </a:ext>
            </a:extLst>
          </p:cNvPr>
          <p:cNvSpPr txBox="1">
            <a:spLocks noGrp="1"/>
          </p:cNvSpPr>
          <p:nvPr>
            <p:ph type="title"/>
          </p:nvPr>
        </p:nvSpPr>
        <p:spPr>
          <a:xfrm>
            <a:off x="411250" y="236524"/>
            <a:ext cx="8340864" cy="843901"/>
          </a:xfrm>
          <a:prstGeom prst="rect">
            <a:avLst/>
          </a:prstGeom>
        </p:spPr>
        <p:txBody>
          <a:bodyPr spcFirstLastPara="1" wrap="square" lIns="91425" tIns="91425" rIns="91425" bIns="91425" anchor="t" anchorCtr="0">
            <a:noAutofit/>
          </a:bodyPr>
          <a:lstStyle/>
          <a:p>
            <a:pPr algn="l"/>
            <a:r>
              <a:rPr lang="en-US" dirty="0"/>
              <a:t>Reproducible Deployments with OpenShift Image Streams</a:t>
            </a:r>
            <a:endParaRPr dirty="0"/>
          </a:p>
        </p:txBody>
      </p:sp>
      <p:sp>
        <p:nvSpPr>
          <p:cNvPr id="3" name="TextBox 2">
            <a:extLst>
              <a:ext uri="{FF2B5EF4-FFF2-40B4-BE49-F238E27FC236}">
                <a16:creationId xmlns:a16="http://schemas.microsoft.com/office/drawing/2014/main" id="{C9EF8847-F2DC-6640-DF22-25F020040BEE}"/>
              </a:ext>
            </a:extLst>
          </p:cNvPr>
          <p:cNvSpPr txBox="1"/>
          <p:nvPr/>
        </p:nvSpPr>
        <p:spPr>
          <a:xfrm>
            <a:off x="480569" y="820571"/>
            <a:ext cx="7989438" cy="2862322"/>
          </a:xfrm>
          <a:prstGeom prst="rect">
            <a:avLst/>
          </a:prstGeom>
          <a:noFill/>
        </p:spPr>
        <p:txBody>
          <a:bodyPr wrap="square" rtlCol="0">
            <a:spAutoFit/>
          </a:bodyPr>
          <a:lstStyle/>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5.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Updating Image Streams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To update image stream tags, use the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tag</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command, which points the image stream tag to a new image.</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latin typeface="Roboto" panose="02000000000000000000" pitchFamily="2" charset="0"/>
                <a:ea typeface="Roboto" panose="02000000000000000000" pitchFamily="2" charset="0"/>
                <a:cs typeface="Roboto" panose="02000000000000000000" pitchFamily="2" charset="0"/>
              </a:rPr>
              <a:t>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onfigure image streams to check for updates periodically by using the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–scheduled</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option, making sure app always uses the latest image from trusted sources.</a:t>
            </a:r>
          </a:p>
          <a:p>
            <a:pPr algn="just"/>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6.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Caching and Local Lookup</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latin typeface="Roboto" panose="02000000000000000000" pitchFamily="2" charset="0"/>
                <a:ea typeface="Roboto" panose="02000000000000000000" pitchFamily="2" charset="0"/>
                <a:cs typeface="Roboto" panose="02000000000000000000" pitchFamily="2" charset="0"/>
              </a:rPr>
              <a:t>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ache images locally in OpenShift’s internal registry to speed up pulls and avoid issues with slow networks or registry outages. Use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–reference-policy local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to enable this.</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When deploying with image streams, enable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local lookup</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so OpenShift looks for images in the image stream before checking external registries.</a:t>
            </a:r>
          </a:p>
          <a:p>
            <a:pPr algn="just"/>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7.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Using Image Streams in Deployments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When creating a deployment, reference the image stream by its tag (e.g., keycloak:20.0) instead of using the full image name. This ensures OpenShift uses the correct image from the stream.</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Image streams can also be used with other resources like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jobs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cron</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jobs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and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pods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p>
        </p:txBody>
      </p:sp>
    </p:spTree>
    <p:extLst>
      <p:ext uri="{BB962C8B-B14F-4D97-AF65-F5344CB8AC3E}">
        <p14:creationId xmlns:p14="http://schemas.microsoft.com/office/powerpoint/2010/main" val="1571754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0E78C398-A57D-B73E-B004-CC4E8EF10F71}"/>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641C0ECE-1316-75E1-F16A-5360035F1A3B}"/>
              </a:ext>
            </a:extLst>
          </p:cNvPr>
          <p:cNvSpPr txBox="1">
            <a:spLocks noGrp="1"/>
          </p:cNvSpPr>
          <p:nvPr>
            <p:ph type="title"/>
          </p:nvPr>
        </p:nvSpPr>
        <p:spPr>
          <a:xfrm>
            <a:off x="411250" y="236525"/>
            <a:ext cx="8340864" cy="714452"/>
          </a:xfrm>
          <a:prstGeom prst="rect">
            <a:avLst/>
          </a:prstGeom>
        </p:spPr>
        <p:txBody>
          <a:bodyPr spcFirstLastPara="1" wrap="square" lIns="91425" tIns="91425" rIns="91425" bIns="91425" anchor="t" anchorCtr="0">
            <a:noAutofit/>
          </a:bodyPr>
          <a:lstStyle/>
          <a:p>
            <a:pPr algn="l"/>
            <a:r>
              <a:rPr lang="en-US" dirty="0"/>
              <a:t>Automatic Image Updates with OpenShift Change Triggers</a:t>
            </a:r>
          </a:p>
        </p:txBody>
      </p:sp>
      <p:sp>
        <p:nvSpPr>
          <p:cNvPr id="3" name="TextBox 2">
            <a:extLst>
              <a:ext uri="{FF2B5EF4-FFF2-40B4-BE49-F238E27FC236}">
                <a16:creationId xmlns:a16="http://schemas.microsoft.com/office/drawing/2014/main" id="{298BA0E7-4AB4-9923-2310-A4ADAA2EA53B}"/>
              </a:ext>
            </a:extLst>
          </p:cNvPr>
          <p:cNvSpPr txBox="1"/>
          <p:nvPr/>
        </p:nvSpPr>
        <p:spPr>
          <a:xfrm>
            <a:off x="411250" y="950977"/>
            <a:ext cx="8340864" cy="3600986"/>
          </a:xfrm>
          <a:prstGeom prst="rect">
            <a:avLst/>
          </a:prstGeom>
          <a:noFill/>
        </p:spPr>
        <p:txBody>
          <a:bodyPr wrap="square" rtlCol="0">
            <a:spAutoFit/>
          </a:bodyPr>
          <a:lstStyle/>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1.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Image Triggers for Automatic Updates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Image stream tags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track the version of an image using a unique SHA ID. When one updates an image stream tag to a new version, OpenShift won’t automatically redeploy unless one use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image triggers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in the Deployment object.</a:t>
            </a:r>
          </a:p>
          <a:p>
            <a:pPr algn="just"/>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2.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Configuring Image Triggers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Ensure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Deployment object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uses image stream tags (e.g., keycloak:20 instead of full image names). </a:t>
            </a:r>
            <a:r>
              <a:rPr lang="en-US" sz="1200" dirty="0">
                <a:solidFill>
                  <a:srgbClr val="0E0E0E"/>
                </a:solidFill>
                <a:latin typeface="Roboto" panose="02000000000000000000" pitchFamily="2" charset="0"/>
                <a:ea typeface="Roboto" panose="02000000000000000000" pitchFamily="2" charset="0"/>
                <a:cs typeface="Roboto" panose="02000000000000000000" pitchFamily="2" charset="0"/>
              </a:rPr>
              <a:t> Use the command</a:t>
            </a:r>
          </a:p>
          <a:p>
            <a:pPr algn="just"/>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set triggers deployment/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mykeycloak</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--from-image keycloak:20 --containers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keycloak</a:t>
            </a:r>
            <a:endPar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algn="just"/>
            <a:endPar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3.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Deployment Objects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Deployment objects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in OpenShift don’t natively support image stream tags like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DeploymentConfig</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does, but OpenShift adds special annotations to track changes and roll out updates automatically.</a:t>
            </a:r>
          </a:p>
          <a:p>
            <a:pPr algn="just"/>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4.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Managing Triggers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One can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disable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automatic triggers using the command:</a:t>
            </a:r>
          </a:p>
          <a:p>
            <a:pPr algn="just"/>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set triggers deployment/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mykeycloak</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--manual --from-image keycloak:20 --containers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keycloak</a:t>
            </a:r>
            <a:endPar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algn="just"/>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To re-enable, use:</a:t>
            </a:r>
          </a:p>
          <a:p>
            <a:pPr algn="just"/>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set triggers deployment/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mykeycloak</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--auto --from-image keycloak:20 --containers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keycloak</a:t>
            </a:r>
            <a:endPar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algn="just"/>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184513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F45134F6-F0C7-AE8D-6A44-0698A871A4B9}"/>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E844D43E-C72B-C049-925F-1F6EF7203932}"/>
              </a:ext>
            </a:extLst>
          </p:cNvPr>
          <p:cNvSpPr txBox="1">
            <a:spLocks noGrp="1"/>
          </p:cNvSpPr>
          <p:nvPr>
            <p:ph type="title"/>
          </p:nvPr>
        </p:nvSpPr>
        <p:spPr>
          <a:xfrm>
            <a:off x="411250" y="236525"/>
            <a:ext cx="8340864" cy="714452"/>
          </a:xfrm>
          <a:prstGeom prst="rect">
            <a:avLst/>
          </a:prstGeom>
        </p:spPr>
        <p:txBody>
          <a:bodyPr spcFirstLastPara="1" wrap="square" lIns="91425" tIns="91425" rIns="91425" bIns="91425" anchor="t" anchorCtr="0">
            <a:noAutofit/>
          </a:bodyPr>
          <a:lstStyle/>
          <a:p>
            <a:pPr algn="l"/>
            <a:r>
              <a:rPr lang="en-US" dirty="0"/>
              <a:t>Automatic Image Updates with OpenShift Change Triggers</a:t>
            </a:r>
          </a:p>
        </p:txBody>
      </p:sp>
      <p:sp>
        <p:nvSpPr>
          <p:cNvPr id="3" name="TextBox 2">
            <a:extLst>
              <a:ext uri="{FF2B5EF4-FFF2-40B4-BE49-F238E27FC236}">
                <a16:creationId xmlns:a16="http://schemas.microsoft.com/office/drawing/2014/main" id="{0F37D12A-E0C5-EE52-E203-F073D485E801}"/>
              </a:ext>
            </a:extLst>
          </p:cNvPr>
          <p:cNvSpPr txBox="1"/>
          <p:nvPr/>
        </p:nvSpPr>
        <p:spPr>
          <a:xfrm>
            <a:off x="411250" y="950977"/>
            <a:ext cx="8340864" cy="2123658"/>
          </a:xfrm>
          <a:prstGeom prst="rect">
            <a:avLst/>
          </a:prstGeom>
          <a:noFill/>
        </p:spPr>
        <p:txBody>
          <a:bodyPr wrap="square" rtlCol="0">
            <a:spAutoFit/>
          </a:bodyPr>
          <a:lstStyle/>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5.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Rolling Back Deployments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If a new image doesn’t work, for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Deployment objects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one can’t use the rollback command. Instead, one needs to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reset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image stream tag to the previous version to trigger the rollback.</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6.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Creating and Updating Image Stream Tags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latin typeface="Roboto" panose="02000000000000000000" pitchFamily="2" charset="0"/>
                <a:ea typeface="Roboto" panose="02000000000000000000" pitchFamily="2" charset="0"/>
                <a:cs typeface="Roboto" panose="02000000000000000000" pitchFamily="2" charset="0"/>
              </a:rPr>
              <a:t>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reate image stream tags using commands like:</a:t>
            </a:r>
          </a:p>
          <a:p>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create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istag</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keycloak:20.0 --from-image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quay.io</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keycloak</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/keycloak:20.0.2</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7.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Testing and Updating Tags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After testing a new image, move the tag (e.g., keycloak:20) to the new image version to roll out updates:</a:t>
            </a:r>
          </a:p>
          <a:p>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tag --alias keycloak:20.0.3 keycloak:20</a:t>
            </a:r>
          </a:p>
        </p:txBody>
      </p:sp>
    </p:spTree>
    <p:extLst>
      <p:ext uri="{BB962C8B-B14F-4D97-AF65-F5344CB8AC3E}">
        <p14:creationId xmlns:p14="http://schemas.microsoft.com/office/powerpoint/2010/main" val="3203552446"/>
      </p:ext>
    </p:extLst>
  </p:cSld>
  <p:clrMapOvr>
    <a:masterClrMapping/>
  </p:clrMapOvr>
</p:sld>
</file>

<file path=ppt/theme/theme1.xml><?xml version="1.0" encoding="utf-8"?>
<a:theme xmlns:a="http://schemas.openxmlformats.org/drawingml/2006/main" name="Doodle Clouds Infographics by Slidesgo">
  <a:themeElements>
    <a:clrScheme name="Simple Light">
      <a:dk1>
        <a:srgbClr val="000000"/>
      </a:dk1>
      <a:lt1>
        <a:srgbClr val="FFFFFF"/>
      </a:lt1>
      <a:dk2>
        <a:srgbClr val="000000"/>
      </a:dk2>
      <a:lt2>
        <a:srgbClr val="B1B5BE"/>
      </a:lt2>
      <a:accent1>
        <a:srgbClr val="A480FF"/>
      </a:accent1>
      <a:accent2>
        <a:srgbClr val="2B04E8"/>
      </a:accent2>
      <a:accent3>
        <a:srgbClr val="8B09FF"/>
      </a:accent3>
      <a:accent4>
        <a:srgbClr val="3B75FF"/>
      </a:accent4>
      <a:accent5>
        <a:srgbClr val="684AFF"/>
      </a:accent5>
      <a:accent6>
        <a:srgbClr val="BEB1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4594</TotalTime>
  <Words>6756</Words>
  <Application>Microsoft Macintosh PowerPoint</Application>
  <PresentationFormat>On-screen Show (16:9)</PresentationFormat>
  <Paragraphs>307</Paragraphs>
  <Slides>60</Slides>
  <Notes>60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60</vt:i4>
      </vt:variant>
    </vt:vector>
  </HeadingPairs>
  <TitlesOfParts>
    <vt:vector size="65" baseType="lpstr">
      <vt:lpstr>Fira Sans Extra Condensed Medium</vt:lpstr>
      <vt:lpstr>Arial</vt:lpstr>
      <vt:lpstr>Roboto</vt:lpstr>
      <vt:lpstr>Fira Sans Extra Condensed SemiBold</vt:lpstr>
      <vt:lpstr>Doodle Clouds Infographics by Slidesgo</vt:lpstr>
      <vt:lpstr>7. Manage Application Updates</vt:lpstr>
      <vt:lpstr>Container Image Identity and Tags</vt:lpstr>
      <vt:lpstr>Container Image Identity and Tags</vt:lpstr>
      <vt:lpstr>Update Application Image and Settings</vt:lpstr>
      <vt:lpstr>Update Application Image and Settings</vt:lpstr>
      <vt:lpstr>Reproducible Deployments with OpenShift Image Streams</vt:lpstr>
      <vt:lpstr>Reproducible Deployments with OpenShift Image Streams</vt:lpstr>
      <vt:lpstr>Automatic Image Updates with OpenShift Change Triggers</vt:lpstr>
      <vt:lpstr>Automatic Image Updates with OpenShift Change Triggers</vt:lpstr>
      <vt:lpstr>Image Information for container Image</vt:lpstr>
      <vt:lpstr>Logging into a container Image Registry Using Skopeo</vt:lpstr>
      <vt:lpstr>Inspecting Docker Image Using Skopeo</vt:lpstr>
      <vt:lpstr>Inspecting Docker Image Using Skopeo</vt:lpstr>
      <vt:lpstr>Creating and verifying OpenShift Deployment</vt:lpstr>
      <vt:lpstr>Debugging a Node and Inspecting Container Information in OpenShift</vt:lpstr>
      <vt:lpstr>Listing Container Images Using crictl</vt:lpstr>
      <vt:lpstr>Viewing Specific Container Image by Digest</vt:lpstr>
      <vt:lpstr>Creating and OpenShift Deployment with a Specific Image Digest</vt:lpstr>
      <vt:lpstr>Updating Deployment Image</vt:lpstr>
      <vt:lpstr>Copying and Inspecting an Image Using Skopeo and OpenShift</vt:lpstr>
      <vt:lpstr>Retrieving Basic Information for an OpenShift Image</vt:lpstr>
      <vt:lpstr>Configuring a Deployment with Startup Probes in Openshift</vt:lpstr>
      <vt:lpstr>Describing Pod and Container Information</vt:lpstr>
      <vt:lpstr>Copying Image Using Skopeo</vt:lpstr>
      <vt:lpstr>Logging out and Describing the Pod details</vt:lpstr>
      <vt:lpstr>Scaling Deployment and Viewing Pod Details</vt:lpstr>
      <vt:lpstr>Logging into OpenShift and Switching Projects</vt:lpstr>
      <vt:lpstr>Managing MySQL Deployment and Accessing Databases</vt:lpstr>
      <vt:lpstr>Pausing Rollout, Updating Env variables, and accessing MySQL</vt:lpstr>
      <vt:lpstr>Updating Image and Resuming Deployment</vt:lpstr>
      <vt:lpstr>Accessing MySQL with Updated Credentials</vt:lpstr>
      <vt:lpstr>Managing Deployment and Retrieving Probe Information</vt:lpstr>
      <vt:lpstr>Executing a Curl Loop</vt:lpstr>
      <vt:lpstr>Updating Deployment Image</vt:lpstr>
      <vt:lpstr>Verifying Service Update with Curl Loop Script</vt:lpstr>
      <vt:lpstr>Checking Rollout Status and ReplicaSet Information </vt:lpstr>
      <vt:lpstr>Finalizing Deployment Image Update and Verifying ReplicaSet</vt:lpstr>
      <vt:lpstr>Rolling Back a Deployment</vt:lpstr>
      <vt:lpstr>Verifying Rollback with Curl Loop Script</vt:lpstr>
      <vt:lpstr>Verifying ReplicaSets After Rollback</vt:lpstr>
      <vt:lpstr>Creating an ImageStream and ImageStreamtag</vt:lpstr>
      <vt:lpstr>Setting Image Lookup for Image Stream</vt:lpstr>
      <vt:lpstr>Describing the versioned-hello ImageStream</vt:lpstr>
      <vt:lpstr>Inspecting Image Details</vt:lpstr>
      <vt:lpstr>Image Lookup and ImageStreamTag Infromation</vt:lpstr>
      <vt:lpstr>Retrieving Specific ImageStreamTag Information</vt:lpstr>
      <vt:lpstr>Viewing Deployment Details</vt:lpstr>
      <vt:lpstr>Verifying Application Response with Curl Loop Script</vt:lpstr>
      <vt:lpstr>Setting Image Change Triggers for Deployment</vt:lpstr>
      <vt:lpstr>Tagging an Image with a New tag</vt:lpstr>
      <vt:lpstr>Verifying Image Update with Curl Loop Script</vt:lpstr>
      <vt:lpstr>Verifying Deployment and ImageStream Details</vt:lpstr>
      <vt:lpstr>Tagging a Specific Image with a new tag</vt:lpstr>
      <vt:lpstr>Verifying Service Response with Curl Loop Script</vt:lpstr>
      <vt:lpstr>Logging into OpenShift and Viewing Deployments</vt:lpstr>
      <vt:lpstr>Updating Deployment Image for app1</vt:lpstr>
      <vt:lpstr>Setting Image Change triggers for Deployment app2</vt:lpstr>
      <vt:lpstr>Creating an ImageStream and Setting Alias</vt:lpstr>
      <vt:lpstr>Viewing the latest OpenShift Events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Disha Negi</cp:lastModifiedBy>
  <cp:revision>43</cp:revision>
  <dcterms:modified xsi:type="dcterms:W3CDTF">2024-10-08T14:21:20Z</dcterms:modified>
</cp:coreProperties>
</file>